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23" r:id="rId5"/>
    <p:sldId id="305" r:id="rId6"/>
    <p:sldId id="306" r:id="rId7"/>
    <p:sldId id="307" r:id="rId8"/>
    <p:sldId id="333" r:id="rId9"/>
    <p:sldId id="325" r:id="rId10"/>
    <p:sldId id="329" r:id="rId11"/>
    <p:sldId id="324" r:id="rId12"/>
    <p:sldId id="332" r:id="rId13"/>
    <p:sldId id="321" r:id="rId14"/>
    <p:sldId id="327" r:id="rId15"/>
    <p:sldId id="310" r:id="rId16"/>
    <p:sldId id="308" r:id="rId17"/>
    <p:sldId id="309" r:id="rId18"/>
    <p:sldId id="320" r:id="rId19"/>
    <p:sldId id="328" r:id="rId20"/>
    <p:sldId id="311" r:id="rId21"/>
    <p:sldId id="312" r:id="rId22"/>
    <p:sldId id="313" r:id="rId23"/>
    <p:sldId id="314" r:id="rId24"/>
    <p:sldId id="315" r:id="rId25"/>
    <p:sldId id="318" r:id="rId26"/>
    <p:sldId id="319" r:id="rId27"/>
    <p:sldId id="316" r:id="rId28"/>
    <p:sldId id="317" r:id="rId29"/>
    <p:sldId id="322" r:id="rId30"/>
    <p:sldId id="330" r:id="rId31"/>
    <p:sldId id="33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4" userDrawn="1">
          <p15:clr>
            <a:srgbClr val="A4A3A4"/>
          </p15:clr>
        </p15:guide>
        <p15:guide id="2" pos="576" userDrawn="1">
          <p15:clr>
            <a:srgbClr val="A4A3A4"/>
          </p15:clr>
        </p15:guide>
        <p15:guide id="8" orient="horz" pos="3744" userDrawn="1">
          <p15:clr>
            <a:srgbClr val="A4A3A4"/>
          </p15:clr>
        </p15:guide>
        <p15:guide id="9"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EB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3725" autoAdjust="0"/>
  </p:normalViewPr>
  <p:slideViewPr>
    <p:cSldViewPr snapToGrid="0" showGuides="1">
      <p:cViewPr varScale="1">
        <p:scale>
          <a:sx n="99" d="100"/>
          <a:sy n="99" d="100"/>
        </p:scale>
        <p:origin x="714" y="84"/>
      </p:cViewPr>
      <p:guideLst>
        <p:guide orient="horz" pos="1344"/>
        <p:guide pos="576"/>
        <p:guide orient="horz" pos="3744"/>
        <p:guide pos="3840"/>
      </p:guideLst>
    </p:cSldViewPr>
  </p:slideViewPr>
  <p:outlineViewPr>
    <p:cViewPr>
      <p:scale>
        <a:sx n="33" d="100"/>
        <a:sy n="33" d="100"/>
      </p:scale>
      <p:origin x="0" y="-5938"/>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94" d="100"/>
          <a:sy n="94" d="100"/>
        </p:scale>
        <p:origin x="299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5DC31D-6BBA-1E40-9A7E-1FE0A421F3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609E10C-1649-9148-9887-C4B5DF38CE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465657-3F36-724B-A332-D448C4527D30}" type="datetimeFigureOut">
              <a:t>8/4/2026</a:t>
            </a:fld>
            <a:endParaRPr lang="en-US"/>
          </a:p>
        </p:txBody>
      </p:sp>
      <p:sp>
        <p:nvSpPr>
          <p:cNvPr id="4" name="Footer Placeholder 3">
            <a:extLst>
              <a:ext uri="{FF2B5EF4-FFF2-40B4-BE49-F238E27FC236}">
                <a16:creationId xmlns:a16="http://schemas.microsoft.com/office/drawing/2014/main" id="{FE09E7DC-2FE3-FA48-929A-C3D3179E1E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1F40692-4B9B-A444-A85B-911AF05DE3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F0D8CC-6079-CB40-AF25-90B118481BE2}" type="slidenum">
              <a:t>‹#›</a:t>
            </a:fld>
            <a:endParaRPr lang="en-US"/>
          </a:p>
        </p:txBody>
      </p:sp>
    </p:spTree>
    <p:extLst>
      <p:ext uri="{BB962C8B-B14F-4D97-AF65-F5344CB8AC3E}">
        <p14:creationId xmlns:p14="http://schemas.microsoft.com/office/powerpoint/2010/main" val="39336163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A485DC-4DE3-4C1A-88DE-790FB327A294}"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B7F6D-744C-4B65-B2A7-B3CD3961BD17}" type="slidenum">
              <a:rPr lang="en-US" smtClean="0"/>
              <a:t>‹#›</a:t>
            </a:fld>
            <a:endParaRPr lang="en-US"/>
          </a:p>
        </p:txBody>
      </p:sp>
    </p:spTree>
    <p:extLst>
      <p:ext uri="{BB962C8B-B14F-4D97-AF65-F5344CB8AC3E}">
        <p14:creationId xmlns:p14="http://schemas.microsoft.com/office/powerpoint/2010/main" val="3993531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8B7F6D-744C-4B65-B2A7-B3CD3961BD17}" type="slidenum">
              <a:rPr lang="en-US" smtClean="0"/>
              <a:t>4</a:t>
            </a:fld>
            <a:endParaRPr lang="en-US"/>
          </a:p>
        </p:txBody>
      </p:sp>
    </p:spTree>
    <p:extLst>
      <p:ext uri="{BB962C8B-B14F-4D97-AF65-F5344CB8AC3E}">
        <p14:creationId xmlns:p14="http://schemas.microsoft.com/office/powerpoint/2010/main" val="395489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ADDF-D82C-4780-9143-87E5F529D813}"/>
              </a:ext>
            </a:extLst>
          </p:cNvPr>
          <p:cNvSpPr>
            <a:spLocks noGrp="1"/>
          </p:cNvSpPr>
          <p:nvPr>
            <p:ph type="title" hasCustomPrompt="1"/>
          </p:nvPr>
        </p:nvSpPr>
        <p:spPr>
          <a:xfrm>
            <a:off x="2898648" y="813816"/>
            <a:ext cx="6400800" cy="640080"/>
          </a:xfrm>
        </p:spPr>
        <p:txBody>
          <a:bodyPr/>
          <a:lstStyle>
            <a:lvl1pPr algn="ctr">
              <a:defRPr sz="2400">
                <a:solidFill>
                  <a:schemeClr val="bg1"/>
                </a:solidFill>
              </a:defRPr>
            </a:lvl1pPr>
          </a:lstStyle>
          <a:p>
            <a:r>
              <a:rPr lang="en-US" dirty="0"/>
              <a:t>Add text</a:t>
            </a:r>
          </a:p>
        </p:txBody>
      </p:sp>
      <p:sp>
        <p:nvSpPr>
          <p:cNvPr id="6" name="Text Placeholder 5">
            <a:extLst>
              <a:ext uri="{FF2B5EF4-FFF2-40B4-BE49-F238E27FC236}">
                <a16:creationId xmlns:a16="http://schemas.microsoft.com/office/drawing/2014/main" id="{D12B550A-AB53-4D15-A89E-6EEBB5151B92}"/>
              </a:ext>
            </a:extLst>
          </p:cNvPr>
          <p:cNvSpPr>
            <a:spLocks noGrp="1"/>
          </p:cNvSpPr>
          <p:nvPr>
            <p:ph type="body" sz="quarter" idx="10" hasCustomPrompt="1"/>
          </p:nvPr>
        </p:nvSpPr>
        <p:spPr>
          <a:xfrm>
            <a:off x="2441448" y="1655064"/>
            <a:ext cx="7315200" cy="1143000"/>
          </a:xfrm>
        </p:spPr>
        <p:txBody>
          <a:bodyPr/>
          <a:lstStyle>
            <a:lvl1pPr algn="ctr">
              <a:defRPr sz="8000">
                <a:solidFill>
                  <a:schemeClr val="bg1"/>
                </a:solidFill>
                <a:latin typeface="+mj-lt"/>
              </a:defRPr>
            </a:lvl1pPr>
          </a:lstStyle>
          <a:p>
            <a:pPr lvl="0"/>
            <a:r>
              <a:rPr lang="en-US" dirty="0"/>
              <a:t>Add text</a:t>
            </a:r>
          </a:p>
        </p:txBody>
      </p:sp>
      <p:sp>
        <p:nvSpPr>
          <p:cNvPr id="8" name="Text Placeholder 7">
            <a:extLst>
              <a:ext uri="{FF2B5EF4-FFF2-40B4-BE49-F238E27FC236}">
                <a16:creationId xmlns:a16="http://schemas.microsoft.com/office/drawing/2014/main" id="{7CDE1EB1-91FE-4CB8-81BD-5BBBFC22C672}"/>
              </a:ext>
            </a:extLst>
          </p:cNvPr>
          <p:cNvSpPr>
            <a:spLocks noGrp="1"/>
          </p:cNvSpPr>
          <p:nvPr>
            <p:ph type="body" sz="quarter" idx="11" hasCustomPrompt="1"/>
          </p:nvPr>
        </p:nvSpPr>
        <p:spPr>
          <a:xfrm>
            <a:off x="2898648" y="3027707"/>
            <a:ext cx="6858000" cy="640080"/>
          </a:xfrm>
        </p:spPr>
        <p:txBody>
          <a:bodyPr/>
          <a:lstStyle>
            <a:lvl1pPr algn="ctr">
              <a:defRPr sz="2400">
                <a:solidFill>
                  <a:schemeClr val="bg1"/>
                </a:solidFill>
                <a:latin typeface="+mj-lt"/>
              </a:defRPr>
            </a:lvl1pPr>
          </a:lstStyle>
          <a:p>
            <a:pPr lvl="0"/>
            <a:r>
              <a:rPr lang="en-US" dirty="0"/>
              <a:t>Add text</a:t>
            </a:r>
          </a:p>
        </p:txBody>
      </p:sp>
    </p:spTree>
    <p:extLst>
      <p:ext uri="{BB962C8B-B14F-4D97-AF65-F5344CB8AC3E}">
        <p14:creationId xmlns:p14="http://schemas.microsoft.com/office/powerpoint/2010/main" val="186028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11DAB-71A2-44C9-B830-25E19DC5833C}"/>
              </a:ext>
            </a:extLst>
          </p:cNvPr>
          <p:cNvSpPr>
            <a:spLocks noGrp="1"/>
          </p:cNvSpPr>
          <p:nvPr>
            <p:ph type="title" hasCustomPrompt="1"/>
          </p:nvPr>
        </p:nvSpPr>
        <p:spPr>
          <a:xfrm>
            <a:off x="914400" y="914401"/>
            <a:ext cx="6400800" cy="685800"/>
          </a:xfrm>
        </p:spPr>
        <p:txBody>
          <a:bodyPr>
            <a:noAutofit/>
          </a:bodyPr>
          <a:lstStyle>
            <a:lvl1pPr>
              <a:defRPr sz="4000">
                <a:solidFill>
                  <a:schemeClr val="tx1">
                    <a:lumMod val="75000"/>
                    <a:lumOff val="25000"/>
                  </a:schemeClr>
                </a:solidFill>
              </a:defRPr>
            </a:lvl1pPr>
          </a:lstStyle>
          <a:p>
            <a:r>
              <a:rPr lang="en-US" dirty="0"/>
              <a:t>Add title</a:t>
            </a:r>
          </a:p>
        </p:txBody>
      </p:sp>
      <p:sp>
        <p:nvSpPr>
          <p:cNvPr id="10" name="Text Placeholder 9">
            <a:extLst>
              <a:ext uri="{FF2B5EF4-FFF2-40B4-BE49-F238E27FC236}">
                <a16:creationId xmlns:a16="http://schemas.microsoft.com/office/drawing/2014/main" id="{5F9B5FD0-EA88-4EA1-89FF-A0346C36D9C6}"/>
              </a:ext>
            </a:extLst>
          </p:cNvPr>
          <p:cNvSpPr>
            <a:spLocks noGrp="1"/>
          </p:cNvSpPr>
          <p:nvPr>
            <p:ph type="body" sz="quarter" idx="11"/>
          </p:nvPr>
        </p:nvSpPr>
        <p:spPr>
          <a:xfrm>
            <a:off x="914400" y="2203704"/>
            <a:ext cx="6400800" cy="4206240"/>
          </a:xfrm>
        </p:spPr>
        <p:txBody>
          <a:bodyPr>
            <a:normAutofit/>
          </a:bodyPr>
          <a:lstStyle>
            <a:lvl1pPr>
              <a:defRPr sz="1800">
                <a:solidFill>
                  <a:schemeClr val="tx1">
                    <a:lumMod val="75000"/>
                    <a:lumOff val="25000"/>
                  </a:schemeClr>
                </a:solidFill>
              </a:defRPr>
            </a:lvl1pPr>
          </a:lstStyle>
          <a:p>
            <a:pPr lvl="0"/>
            <a:r>
              <a:rPr lang="en-US"/>
              <a:t>Click to edit Master text styles</a:t>
            </a:r>
          </a:p>
        </p:txBody>
      </p:sp>
    </p:spTree>
    <p:extLst>
      <p:ext uri="{BB962C8B-B14F-4D97-AF65-F5344CB8AC3E}">
        <p14:creationId xmlns:p14="http://schemas.microsoft.com/office/powerpoint/2010/main" val="285711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EE24C-B229-452F-B387-BA3429761CA7}"/>
              </a:ext>
            </a:extLst>
          </p:cNvPr>
          <p:cNvSpPr>
            <a:spLocks noGrp="1"/>
          </p:cNvSpPr>
          <p:nvPr>
            <p:ph type="title" hasCustomPrompt="1"/>
          </p:nvPr>
        </p:nvSpPr>
        <p:spPr>
          <a:xfrm>
            <a:off x="4389119" y="946653"/>
            <a:ext cx="6857999" cy="653547"/>
          </a:xfrm>
        </p:spPr>
        <p:txBody>
          <a:bodyPr>
            <a:normAutofit/>
          </a:bodyPr>
          <a:lstStyle>
            <a:lvl1pPr>
              <a:defRPr sz="4000">
                <a:solidFill>
                  <a:schemeClr val="tx1">
                    <a:lumMod val="75000"/>
                    <a:lumOff val="25000"/>
                  </a:schemeClr>
                </a:solidFill>
              </a:defRPr>
            </a:lvl1pPr>
          </a:lstStyle>
          <a:p>
            <a:r>
              <a:rPr lang="en-US" dirty="0"/>
              <a:t>Add title</a:t>
            </a:r>
          </a:p>
        </p:txBody>
      </p:sp>
      <p:sp>
        <p:nvSpPr>
          <p:cNvPr id="7" name="Text Placeholder 6">
            <a:extLst>
              <a:ext uri="{FF2B5EF4-FFF2-40B4-BE49-F238E27FC236}">
                <a16:creationId xmlns:a16="http://schemas.microsoft.com/office/drawing/2014/main" id="{DFCEFA7B-7934-4EAA-8C20-7D9B03B9E5A3}"/>
              </a:ext>
            </a:extLst>
          </p:cNvPr>
          <p:cNvSpPr>
            <a:spLocks noGrp="1"/>
          </p:cNvSpPr>
          <p:nvPr>
            <p:ph type="body" sz="quarter" idx="11" hasCustomPrompt="1"/>
          </p:nvPr>
        </p:nvSpPr>
        <p:spPr>
          <a:xfrm>
            <a:off x="4389120" y="1981933"/>
            <a:ext cx="6858000" cy="4233672"/>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293050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E35BBCA-FB90-42AF-995A-AA6CE87BD6E8}"/>
              </a:ext>
            </a:extLst>
          </p:cNvPr>
          <p:cNvPicPr>
            <a:picLocks noChangeAspect="1"/>
          </p:cNvPicPr>
          <p:nvPr userDrawn="1"/>
        </p:nvPicPr>
        <p:blipFill>
          <a:blip>
            <a:extLst>
              <a:ext uri="{96DAC541-7B7A-43D3-8B79-37D633B846F1}">
                <asvg:svgBlip xmlns:asvg="http://schemas.microsoft.com/office/drawing/2016/SVG/main" r:embed="rId2"/>
              </a:ext>
            </a:extLst>
          </a:blip>
          <a:srcRect b="13643"/>
          <a:stretch>
            <a:fillRect/>
          </a:stretch>
        </p:blipFill>
        <p:spPr>
          <a:xfrm>
            <a:off x="914400" y="466647"/>
            <a:ext cx="10563726" cy="6391353"/>
          </a:xfrm>
          <a:custGeom>
            <a:avLst/>
            <a:gdLst>
              <a:gd name="connsiteX0" fmla="*/ 0 w 10563726"/>
              <a:gd name="connsiteY0" fmla="*/ 0 h 6391353"/>
              <a:gd name="connsiteX1" fmla="*/ 10563726 w 10563726"/>
              <a:gd name="connsiteY1" fmla="*/ 0 h 6391353"/>
              <a:gd name="connsiteX2" fmla="*/ 10563726 w 10563726"/>
              <a:gd name="connsiteY2" fmla="*/ 6391353 h 6391353"/>
              <a:gd name="connsiteX3" fmla="*/ 0 w 10563726"/>
              <a:gd name="connsiteY3" fmla="*/ 6391353 h 6391353"/>
            </a:gdLst>
            <a:ahLst/>
            <a:cxnLst>
              <a:cxn ang="0">
                <a:pos x="connsiteX0" y="connsiteY0"/>
              </a:cxn>
              <a:cxn ang="0">
                <a:pos x="connsiteX1" y="connsiteY1"/>
              </a:cxn>
              <a:cxn ang="0">
                <a:pos x="connsiteX2" y="connsiteY2"/>
              </a:cxn>
              <a:cxn ang="0">
                <a:pos x="connsiteX3" y="connsiteY3"/>
              </a:cxn>
            </a:cxnLst>
            <a:rect l="l" t="t" r="r" b="b"/>
            <a:pathLst>
              <a:path w="10563726" h="6391353">
                <a:moveTo>
                  <a:pt x="0" y="0"/>
                </a:moveTo>
                <a:lnTo>
                  <a:pt x="10563726" y="0"/>
                </a:lnTo>
                <a:lnTo>
                  <a:pt x="10563726" y="6391353"/>
                </a:lnTo>
                <a:lnTo>
                  <a:pt x="0" y="6391353"/>
                </a:lnTo>
                <a:close/>
              </a:path>
            </a:pathLst>
          </a:custGeom>
        </p:spPr>
      </p:pic>
      <p:sp>
        <p:nvSpPr>
          <p:cNvPr id="2" name="Title 1">
            <a:extLst>
              <a:ext uri="{FF2B5EF4-FFF2-40B4-BE49-F238E27FC236}">
                <a16:creationId xmlns:a16="http://schemas.microsoft.com/office/drawing/2014/main" id="{8DF399BE-6A96-4D58-AF62-861F9AE20C7E}"/>
              </a:ext>
            </a:extLst>
          </p:cNvPr>
          <p:cNvSpPr>
            <a:spLocks noGrp="1"/>
          </p:cNvSpPr>
          <p:nvPr>
            <p:ph type="title" hasCustomPrompt="1"/>
          </p:nvPr>
        </p:nvSpPr>
        <p:spPr>
          <a:xfrm>
            <a:off x="2331718" y="1460692"/>
            <a:ext cx="7772402"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0AE12991-70DA-442D-98F3-673914646355}"/>
              </a:ext>
            </a:extLst>
          </p:cNvPr>
          <p:cNvSpPr>
            <a:spLocks noGrp="1"/>
          </p:cNvSpPr>
          <p:nvPr>
            <p:ph type="body" sz="quarter" idx="11" hasCustomPrompt="1"/>
          </p:nvPr>
        </p:nvSpPr>
        <p:spPr>
          <a:xfrm>
            <a:off x="2331720" y="2724912"/>
            <a:ext cx="7772401" cy="3657600"/>
          </a:xfrm>
        </p:spPr>
        <p:txBody>
          <a:bodyPr>
            <a:normAutofit/>
          </a:bodyPr>
          <a:lstStyle>
            <a:lvl1pPr>
              <a:defRPr sz="1800">
                <a:solidFill>
                  <a:schemeClr val="tx1">
                    <a:lumMod val="75000"/>
                    <a:lumOff val="25000"/>
                  </a:schemeClr>
                </a:solidFill>
              </a:defRPr>
            </a:lvl1pPr>
          </a:lstStyle>
          <a:p>
            <a:pPr lvl="0"/>
            <a:r>
              <a:rPr lang="en-US" dirty="0"/>
              <a:t>Add text</a:t>
            </a:r>
          </a:p>
        </p:txBody>
      </p:sp>
      <p:pic>
        <p:nvPicPr>
          <p:cNvPr id="3" name="Graphic 2">
            <a:extLst>
              <a:ext uri="{FF2B5EF4-FFF2-40B4-BE49-F238E27FC236}">
                <a16:creationId xmlns:a16="http://schemas.microsoft.com/office/drawing/2014/main" id="{1F778D16-894A-4379-8B5B-DC2423451519}"/>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122029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1">
            <a:lumMod val="75000"/>
          </a:schemeClr>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106A418-68CC-4D3D-9032-696498842FBD}"/>
              </a:ext>
            </a:extLst>
          </p:cNvPr>
          <p:cNvSpPr>
            <a:spLocks noGrp="1"/>
          </p:cNvSpPr>
          <p:nvPr>
            <p:ph type="title" hasCustomPrompt="1"/>
          </p:nvPr>
        </p:nvSpPr>
        <p:spPr>
          <a:xfrm>
            <a:off x="914400" y="914401"/>
            <a:ext cx="6400800" cy="685800"/>
          </a:xfrm>
        </p:spPr>
        <p:txBody>
          <a:bodyPr>
            <a:no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E93C440-01C8-4E08-A98E-D76F10D08BF4}"/>
              </a:ext>
            </a:extLst>
          </p:cNvPr>
          <p:cNvSpPr>
            <a:spLocks noGrp="1"/>
          </p:cNvSpPr>
          <p:nvPr>
            <p:ph type="body" sz="quarter" idx="11" hasCustomPrompt="1"/>
          </p:nvPr>
        </p:nvSpPr>
        <p:spPr>
          <a:xfrm>
            <a:off x="914400" y="1913064"/>
            <a:ext cx="6858001" cy="427939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56047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AA20A23-A33B-4A1B-9162-707282E53592}"/>
              </a:ext>
            </a:extLst>
          </p:cNvPr>
          <p:cNvPicPr>
            <a:picLocks noChangeAspect="1"/>
          </p:cNvPicPr>
          <p:nvPr userDrawn="1"/>
        </p:nvPicPr>
        <p:blipFill>
          <a:blip>
            <a:extLst>
              <a:ext uri="{96DAC541-7B7A-43D3-8B79-37D633B846F1}">
                <asvg:svgBlip xmlns:asvg="http://schemas.microsoft.com/office/drawing/2016/SVG/main" r:embed="rId2"/>
              </a:ext>
            </a:extLst>
          </a:blip>
          <a:srcRect b="15602"/>
          <a:stretch>
            <a:fillRect/>
          </a:stretch>
        </p:blipFill>
        <p:spPr>
          <a:xfrm>
            <a:off x="1066800" y="523183"/>
            <a:ext cx="10058400" cy="6334817"/>
          </a:xfrm>
          <a:custGeom>
            <a:avLst/>
            <a:gdLst>
              <a:gd name="connsiteX0" fmla="*/ 0 w 10058400"/>
              <a:gd name="connsiteY0" fmla="*/ 0 h 6334817"/>
              <a:gd name="connsiteX1" fmla="*/ 10058400 w 10058400"/>
              <a:gd name="connsiteY1" fmla="*/ 0 h 6334817"/>
              <a:gd name="connsiteX2" fmla="*/ 10058400 w 10058400"/>
              <a:gd name="connsiteY2" fmla="*/ 6334817 h 6334817"/>
              <a:gd name="connsiteX3" fmla="*/ 0 w 10058400"/>
              <a:gd name="connsiteY3" fmla="*/ 6334817 h 6334817"/>
            </a:gdLst>
            <a:ahLst/>
            <a:cxnLst>
              <a:cxn ang="0">
                <a:pos x="connsiteX0" y="connsiteY0"/>
              </a:cxn>
              <a:cxn ang="0">
                <a:pos x="connsiteX1" y="connsiteY1"/>
              </a:cxn>
              <a:cxn ang="0">
                <a:pos x="connsiteX2" y="connsiteY2"/>
              </a:cxn>
              <a:cxn ang="0">
                <a:pos x="connsiteX3" y="connsiteY3"/>
              </a:cxn>
            </a:cxnLst>
            <a:rect l="l" t="t" r="r" b="b"/>
            <a:pathLst>
              <a:path w="10058400" h="6334817">
                <a:moveTo>
                  <a:pt x="0" y="0"/>
                </a:moveTo>
                <a:lnTo>
                  <a:pt x="10058400" y="0"/>
                </a:lnTo>
                <a:lnTo>
                  <a:pt x="10058400" y="6334817"/>
                </a:lnTo>
                <a:lnTo>
                  <a:pt x="0" y="6334817"/>
                </a:lnTo>
                <a:close/>
              </a:path>
            </a:pathLst>
          </a:custGeom>
        </p:spPr>
      </p:pic>
      <p:sp>
        <p:nvSpPr>
          <p:cNvPr id="5" name="Title 1">
            <a:extLst>
              <a:ext uri="{FF2B5EF4-FFF2-40B4-BE49-F238E27FC236}">
                <a16:creationId xmlns:a16="http://schemas.microsoft.com/office/drawing/2014/main" id="{B136F446-5EA3-48C4-AA8D-AB9850B03B61}"/>
              </a:ext>
            </a:extLst>
          </p:cNvPr>
          <p:cNvSpPr>
            <a:spLocks noGrp="1"/>
          </p:cNvSpPr>
          <p:nvPr>
            <p:ph type="title" hasCustomPrompt="1"/>
          </p:nvPr>
        </p:nvSpPr>
        <p:spPr>
          <a:xfrm>
            <a:off x="2331718" y="1460692"/>
            <a:ext cx="7772402" cy="685800"/>
          </a:xfrm>
        </p:spPr>
        <p:txBody>
          <a:bodyPr>
            <a:normAutofit/>
          </a:bodyPr>
          <a:lstStyle>
            <a:lvl1pPr marL="0" indent="0" algn="ctr">
              <a:buFont typeface="Arial" panose="020B0604020202020204" pitchFamily="34" charset="0"/>
              <a:buNone/>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66B70600-CFB5-4805-BC68-5AE22166B568}"/>
              </a:ext>
            </a:extLst>
          </p:cNvPr>
          <p:cNvSpPr>
            <a:spLocks noGrp="1"/>
          </p:cNvSpPr>
          <p:nvPr>
            <p:ph type="body" sz="quarter" idx="11" hasCustomPrompt="1"/>
          </p:nvPr>
        </p:nvSpPr>
        <p:spPr>
          <a:xfrm>
            <a:off x="2331720" y="2951305"/>
            <a:ext cx="7772400" cy="3456432"/>
          </a:xfrm>
        </p:spPr>
        <p:txBody>
          <a:bodyPr/>
          <a:lstStyle>
            <a:lvl1pPr algn="l">
              <a:defRPr sz="1800">
                <a:solidFill>
                  <a:schemeClr val="tx1">
                    <a:lumMod val="75000"/>
                    <a:lumOff val="25000"/>
                  </a:schemeClr>
                </a:solidFill>
              </a:defRPr>
            </a:lvl1pPr>
          </a:lstStyle>
          <a:p>
            <a:pPr lvl="0"/>
            <a:r>
              <a:rPr lang="en-US" dirty="0"/>
              <a:t>Add text</a:t>
            </a:r>
          </a:p>
        </p:txBody>
      </p:sp>
      <p:pic>
        <p:nvPicPr>
          <p:cNvPr id="2" name="Graphic 1">
            <a:extLst>
              <a:ext uri="{FF2B5EF4-FFF2-40B4-BE49-F238E27FC236}">
                <a16:creationId xmlns:a16="http://schemas.microsoft.com/office/drawing/2014/main" id="{09C8060D-32CA-4A3C-9EAF-A2D3801AB86B}"/>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3688022504"/>
      </p:ext>
    </p:extLst>
  </p:cSld>
  <p:clrMapOvr>
    <a:masterClrMapping/>
  </p:clrMapOvr>
  <p:extLst>
    <p:ext uri="{DCECCB84-F9BA-43D5-87BE-67443E8EF086}">
      <p15:sldGuideLst xmlns:p15="http://schemas.microsoft.com/office/powerpoint/2012/main">
        <p15:guide id="1" orient="horz" pos="172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C92641-A8C8-41F9-8E1C-7C929693C69C}"/>
              </a:ext>
            </a:extLst>
          </p:cNvPr>
          <p:cNvSpPr>
            <a:spLocks noGrp="1"/>
          </p:cNvSpPr>
          <p:nvPr>
            <p:ph type="title" hasCustomPrompt="1"/>
          </p:nvPr>
        </p:nvSpPr>
        <p:spPr>
          <a:xfrm>
            <a:off x="4389119" y="946653"/>
            <a:ext cx="6857999" cy="653547"/>
          </a:xfrm>
        </p:spPr>
        <p:txBody>
          <a:bodyPr>
            <a:norm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7CC55B6-E9DA-4B68-A0D8-957F46B46517}"/>
              </a:ext>
            </a:extLst>
          </p:cNvPr>
          <p:cNvSpPr>
            <a:spLocks noGrp="1"/>
          </p:cNvSpPr>
          <p:nvPr>
            <p:ph type="body" sz="quarter" idx="11" hasCustomPrompt="1"/>
          </p:nvPr>
        </p:nvSpPr>
        <p:spPr>
          <a:xfrm>
            <a:off x="4389120" y="2062956"/>
            <a:ext cx="6858000" cy="423367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2630451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accent4"/>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C6103AFC-AC4C-4756-AEEE-B0D669AC8C89}"/>
              </a:ext>
            </a:extLst>
          </p:cNvPr>
          <p:cNvPicPr>
            <a:picLocks noChangeAspect="1"/>
          </p:cNvPicPr>
          <p:nvPr userDrawn="1"/>
        </p:nvPicPr>
        <p:blipFill>
          <a:blip>
            <a:extLst>
              <a:ext uri="{96DAC541-7B7A-43D3-8B79-37D633B846F1}">
                <asvg:svgBlip xmlns:asvg="http://schemas.microsoft.com/office/drawing/2016/SVG/main" r:embed="rId2"/>
              </a:ext>
            </a:extLst>
          </a:blip>
          <a:srcRect b="44880"/>
          <a:stretch>
            <a:fillRect/>
          </a:stretch>
        </p:blipFill>
        <p:spPr>
          <a:xfrm>
            <a:off x="878302" y="469222"/>
            <a:ext cx="10424160" cy="6388778"/>
          </a:xfrm>
          <a:custGeom>
            <a:avLst/>
            <a:gdLst>
              <a:gd name="connsiteX0" fmla="*/ 0 w 10424160"/>
              <a:gd name="connsiteY0" fmla="*/ 0 h 6388778"/>
              <a:gd name="connsiteX1" fmla="*/ 10424160 w 10424160"/>
              <a:gd name="connsiteY1" fmla="*/ 0 h 6388778"/>
              <a:gd name="connsiteX2" fmla="*/ 10424160 w 10424160"/>
              <a:gd name="connsiteY2" fmla="*/ 6388778 h 6388778"/>
              <a:gd name="connsiteX3" fmla="*/ 0 w 10424160"/>
              <a:gd name="connsiteY3" fmla="*/ 6388778 h 6388778"/>
            </a:gdLst>
            <a:ahLst/>
            <a:cxnLst>
              <a:cxn ang="0">
                <a:pos x="connsiteX0" y="connsiteY0"/>
              </a:cxn>
              <a:cxn ang="0">
                <a:pos x="connsiteX1" y="connsiteY1"/>
              </a:cxn>
              <a:cxn ang="0">
                <a:pos x="connsiteX2" y="connsiteY2"/>
              </a:cxn>
              <a:cxn ang="0">
                <a:pos x="connsiteX3" y="connsiteY3"/>
              </a:cxn>
            </a:cxnLst>
            <a:rect l="l" t="t" r="r" b="b"/>
            <a:pathLst>
              <a:path w="10424160" h="6388778">
                <a:moveTo>
                  <a:pt x="0" y="0"/>
                </a:moveTo>
                <a:lnTo>
                  <a:pt x="10424160" y="0"/>
                </a:lnTo>
                <a:lnTo>
                  <a:pt x="10424160" y="6388778"/>
                </a:lnTo>
                <a:lnTo>
                  <a:pt x="0" y="6388778"/>
                </a:lnTo>
                <a:close/>
              </a:path>
            </a:pathLst>
          </a:custGeom>
        </p:spPr>
      </p:pic>
      <p:sp>
        <p:nvSpPr>
          <p:cNvPr id="5" name="Title 1">
            <a:extLst>
              <a:ext uri="{FF2B5EF4-FFF2-40B4-BE49-F238E27FC236}">
                <a16:creationId xmlns:a16="http://schemas.microsoft.com/office/drawing/2014/main" id="{A4604EF9-570E-48F5-BA06-DEB9EB7F7D59}"/>
              </a:ext>
            </a:extLst>
          </p:cNvPr>
          <p:cNvSpPr>
            <a:spLocks noGrp="1"/>
          </p:cNvSpPr>
          <p:nvPr>
            <p:ph type="title" hasCustomPrompt="1"/>
          </p:nvPr>
        </p:nvSpPr>
        <p:spPr>
          <a:xfrm>
            <a:off x="3657599" y="1460692"/>
            <a:ext cx="6857999"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2" name="Text Placeholder 11">
            <a:extLst>
              <a:ext uri="{FF2B5EF4-FFF2-40B4-BE49-F238E27FC236}">
                <a16:creationId xmlns:a16="http://schemas.microsoft.com/office/drawing/2014/main" id="{F0B30880-FB83-4FD8-B7A4-675D68A47928}"/>
              </a:ext>
            </a:extLst>
          </p:cNvPr>
          <p:cNvSpPr>
            <a:spLocks noGrp="1"/>
          </p:cNvSpPr>
          <p:nvPr>
            <p:ph type="body" sz="quarter" idx="11" hasCustomPrompt="1"/>
          </p:nvPr>
        </p:nvSpPr>
        <p:spPr>
          <a:xfrm>
            <a:off x="3657600" y="2438570"/>
            <a:ext cx="6858000" cy="3950208"/>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838183944"/>
      </p:ext>
    </p:extLst>
  </p:cSld>
  <p:clrMapOvr>
    <a:masterClrMapping/>
  </p:clrMapOvr>
  <p:extLst>
    <p:ext uri="{DCECCB84-F9BA-43D5-87BE-67443E8EF086}">
      <p15:sldGuideLst xmlns:p15="http://schemas.microsoft.com/office/powerpoint/2012/main">
        <p15:guide id="1" orient="horz" pos="129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9775E2-26ED-4CEF-94F6-7C85D113D53B}"/>
              </a:ext>
            </a:extLst>
          </p:cNvPr>
          <p:cNvSpPr>
            <a:spLocks noGrp="1"/>
          </p:cNvSpPr>
          <p:nvPr>
            <p:ph type="title"/>
          </p:nvPr>
        </p:nvSpPr>
        <p:spPr>
          <a:xfrm>
            <a:off x="914400" y="946653"/>
            <a:ext cx="100584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BF32AB5-76E2-49F4-96EE-B419AF1F03C2}"/>
              </a:ext>
            </a:extLst>
          </p:cNvPr>
          <p:cNvSpPr>
            <a:spLocks noGrp="1"/>
          </p:cNvSpPr>
          <p:nvPr>
            <p:ph type="body" idx="1"/>
          </p:nvPr>
        </p:nvSpPr>
        <p:spPr>
          <a:xfrm>
            <a:off x="914400" y="2294859"/>
            <a:ext cx="10058400" cy="372093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6057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7" r:id="rId3"/>
    <p:sldLayoutId id="2147483662" r:id="rId4"/>
    <p:sldLayoutId id="2147483663" r:id="rId5"/>
    <p:sldLayoutId id="2147483664" r:id="rId6"/>
    <p:sldLayoutId id="2147483665" r:id="rId7"/>
    <p:sldLayoutId id="214748366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 userDrawn="1">
          <p15:clr>
            <a:srgbClr val="F26B43"/>
          </p15:clr>
        </p15:guide>
        <p15:guide id="2" pos="576" userDrawn="1">
          <p15:clr>
            <a:srgbClr val="F26B43"/>
          </p15:clr>
        </p15:guide>
        <p15:guide id="3" pos="7104" userDrawn="1">
          <p15:clr>
            <a:srgbClr val="F26B43"/>
          </p15:clr>
        </p15:guide>
        <p15:guide id="4" orient="horz" pos="3744" userDrawn="1">
          <p15:clr>
            <a:srgbClr val="F26B43"/>
          </p15:clr>
        </p15:guide>
        <p15:guide id="5" pos="2760" userDrawn="1">
          <p15:clr>
            <a:srgbClr val="F26B43"/>
          </p15:clr>
        </p15:guide>
        <p15:guide id="6" pos="4944" userDrawn="1">
          <p15:clr>
            <a:srgbClr val="F26B43"/>
          </p15:clr>
        </p15:guide>
        <p15:guide id="7"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hyperlink" Target="https://www.thelezamas.com/portfolio" TargetMode="Externa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thelezamas.com/portfolio"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FE1893-7DC8-6E85-EB4C-0FBC4561102C}"/>
              </a:ext>
            </a:extLst>
          </p:cNvPr>
          <p:cNvSpPr>
            <a:spLocks noGrp="1"/>
          </p:cNvSpPr>
          <p:nvPr>
            <p:ph type="body" sz="quarter" idx="11"/>
          </p:nvPr>
        </p:nvSpPr>
        <p:spPr>
          <a:xfrm>
            <a:off x="557460" y="312821"/>
            <a:ext cx="8049125" cy="1262515"/>
          </a:xfrm>
        </p:spPr>
        <p:txBody>
          <a:bodyPr>
            <a:normAutofit/>
          </a:bodyPr>
          <a:lstStyle/>
          <a:p>
            <a:r>
              <a:rPr lang="en-US" sz="3200" dirty="0"/>
              <a:t>Who We Do This For: </a:t>
            </a:r>
            <a:r>
              <a:rPr lang="en-US" sz="5400" b="1" dirty="0"/>
              <a:t>Daniel</a:t>
            </a:r>
            <a:endParaRPr lang="en-US" sz="3200" b="1" dirty="0"/>
          </a:p>
        </p:txBody>
      </p:sp>
      <p:pic>
        <p:nvPicPr>
          <p:cNvPr id="5" name="Picture 4">
            <a:extLst>
              <a:ext uri="{FF2B5EF4-FFF2-40B4-BE49-F238E27FC236}">
                <a16:creationId xmlns:a16="http://schemas.microsoft.com/office/drawing/2014/main" id="{20353444-7900-34DA-62C4-3E3810BD9025}"/>
              </a:ext>
            </a:extLst>
          </p:cNvPr>
          <p:cNvPicPr>
            <a:picLocks noChangeAspect="1"/>
          </p:cNvPicPr>
          <p:nvPr/>
        </p:nvPicPr>
        <p:blipFill>
          <a:blip r:embed="rId2"/>
          <a:stretch>
            <a:fillRect/>
          </a:stretch>
        </p:blipFill>
        <p:spPr>
          <a:xfrm>
            <a:off x="557460" y="1382831"/>
            <a:ext cx="6348665" cy="4761499"/>
          </a:xfrm>
          <a:prstGeom prst="rect">
            <a:avLst/>
          </a:prstGeom>
        </p:spPr>
      </p:pic>
      <p:pic>
        <p:nvPicPr>
          <p:cNvPr id="7" name="Picture 6">
            <a:extLst>
              <a:ext uri="{FF2B5EF4-FFF2-40B4-BE49-F238E27FC236}">
                <a16:creationId xmlns:a16="http://schemas.microsoft.com/office/drawing/2014/main" id="{F9FF7855-FAF0-DA93-6E67-4800494C852B}"/>
              </a:ext>
            </a:extLst>
          </p:cNvPr>
          <p:cNvPicPr>
            <a:picLocks noChangeAspect="1"/>
          </p:cNvPicPr>
          <p:nvPr/>
        </p:nvPicPr>
        <p:blipFill>
          <a:blip r:embed="rId3"/>
          <a:srcRect l="20604" t="3508"/>
          <a:stretch>
            <a:fillRect/>
          </a:stretch>
        </p:blipFill>
        <p:spPr>
          <a:xfrm>
            <a:off x="7743327" y="120316"/>
            <a:ext cx="4083718" cy="6617368"/>
          </a:xfrm>
          <a:prstGeom prst="rect">
            <a:avLst/>
          </a:prstGeom>
        </p:spPr>
      </p:pic>
    </p:spTree>
    <p:extLst>
      <p:ext uri="{BB962C8B-B14F-4D97-AF65-F5344CB8AC3E}">
        <p14:creationId xmlns:p14="http://schemas.microsoft.com/office/powerpoint/2010/main" val="830537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A7335-BEF3-3335-9D92-21BF9E6D4E7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1F171B3-934E-529C-37ED-04054A9BFAD8}"/>
              </a:ext>
            </a:extLst>
          </p:cNvPr>
          <p:cNvSpPr>
            <a:spLocks noGrp="1"/>
          </p:cNvSpPr>
          <p:nvPr>
            <p:ph type="body" sz="quarter" idx="11"/>
          </p:nvPr>
        </p:nvSpPr>
        <p:spPr>
          <a:xfrm>
            <a:off x="6629399" y="1012564"/>
            <a:ext cx="4925729" cy="2787315"/>
          </a:xfrm>
        </p:spPr>
        <p:txBody>
          <a:bodyPr>
            <a:normAutofit/>
          </a:bodyPr>
          <a:lstStyle/>
          <a:p>
            <a:pPr algn="just"/>
            <a:r>
              <a:rPr lang="en-US" sz="1400" b="1" dirty="0">
                <a:solidFill>
                  <a:schemeClr val="tx2">
                    <a:lumMod val="75000"/>
                  </a:schemeClr>
                </a:solidFill>
              </a:rPr>
              <a:t>Strategies:</a:t>
            </a:r>
          </a:p>
          <a:p>
            <a:pPr marL="285750" indent="-285750" algn="just">
              <a:buFont typeface="Arial" panose="020B0604020202020204" pitchFamily="34" charset="0"/>
              <a:buChar char="•"/>
            </a:pPr>
            <a:r>
              <a:rPr lang="en-US" sz="1400" dirty="0">
                <a:solidFill>
                  <a:schemeClr val="tx2">
                    <a:lumMod val="75000"/>
                  </a:schemeClr>
                </a:solidFill>
              </a:rPr>
              <a:t>Functional communication training – teach Daniel to request items and to request to end non-preferred activities using vocalizations </a:t>
            </a:r>
          </a:p>
          <a:p>
            <a:pPr marL="285750" indent="-285750" algn="just">
              <a:buFont typeface="Arial" panose="020B0604020202020204" pitchFamily="34" charset="0"/>
              <a:buChar char="•"/>
            </a:pPr>
            <a:r>
              <a:rPr lang="en-US" sz="1400" dirty="0">
                <a:solidFill>
                  <a:schemeClr val="tx2">
                    <a:lumMod val="75000"/>
                  </a:schemeClr>
                </a:solidFill>
              </a:rPr>
              <a:t>Choices – provide Daniel with choices throughout the day</a:t>
            </a:r>
          </a:p>
          <a:p>
            <a:pPr marL="285750" indent="-285750" algn="just">
              <a:buFont typeface="Arial" panose="020B0604020202020204" pitchFamily="34" charset="0"/>
              <a:buChar char="•"/>
            </a:pPr>
            <a:r>
              <a:rPr lang="en-US" sz="1400" dirty="0">
                <a:solidFill>
                  <a:schemeClr val="tx2">
                    <a:lumMod val="75000"/>
                  </a:schemeClr>
                </a:solidFill>
              </a:rPr>
              <a:t>First-then language – use first-then language when giving demands, such as first we will do your work, then we’ll draw Pixar</a:t>
            </a:r>
          </a:p>
          <a:p>
            <a:pPr marL="285750" indent="-285750" algn="just">
              <a:buFont typeface="Arial" panose="020B0604020202020204" pitchFamily="34" charset="0"/>
              <a:buChar char="•"/>
            </a:pPr>
            <a:r>
              <a:rPr lang="en-US" sz="1400" dirty="0">
                <a:solidFill>
                  <a:schemeClr val="tx2">
                    <a:lumMod val="75000"/>
                  </a:schemeClr>
                </a:solidFill>
              </a:rPr>
              <a:t>Visual schedule</a:t>
            </a:r>
          </a:p>
        </p:txBody>
      </p:sp>
      <p:sp>
        <p:nvSpPr>
          <p:cNvPr id="5" name="Text Placeholder 11">
            <a:extLst>
              <a:ext uri="{FF2B5EF4-FFF2-40B4-BE49-F238E27FC236}">
                <a16:creationId xmlns:a16="http://schemas.microsoft.com/office/drawing/2014/main" id="{B4B49163-546B-AC3B-E8BE-ECA220117176}"/>
              </a:ext>
            </a:extLst>
          </p:cNvPr>
          <p:cNvSpPr txBox="1">
            <a:spLocks/>
          </p:cNvSpPr>
          <p:nvPr/>
        </p:nvSpPr>
        <p:spPr>
          <a:xfrm>
            <a:off x="-374447" y="295151"/>
            <a:ext cx="9917281"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AGGRESSIONS</a:t>
            </a:r>
          </a:p>
        </p:txBody>
      </p:sp>
      <p:sp>
        <p:nvSpPr>
          <p:cNvPr id="2" name="Text Placeholder 2">
            <a:extLst>
              <a:ext uri="{FF2B5EF4-FFF2-40B4-BE49-F238E27FC236}">
                <a16:creationId xmlns:a16="http://schemas.microsoft.com/office/drawing/2014/main" id="{DAD4A5AF-9ABB-32C6-DE9C-C17AF21A5686}"/>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pic>
        <p:nvPicPr>
          <p:cNvPr id="7" name="Picture 6">
            <a:extLst>
              <a:ext uri="{FF2B5EF4-FFF2-40B4-BE49-F238E27FC236}">
                <a16:creationId xmlns:a16="http://schemas.microsoft.com/office/drawing/2014/main" id="{CA3DF726-586A-55CF-77CF-37EEBDC1B676}"/>
              </a:ext>
            </a:extLst>
          </p:cNvPr>
          <p:cNvPicPr>
            <a:picLocks noChangeAspect="1"/>
          </p:cNvPicPr>
          <p:nvPr/>
        </p:nvPicPr>
        <p:blipFill>
          <a:blip r:embed="rId2"/>
          <a:stretch>
            <a:fillRect/>
          </a:stretch>
        </p:blipFill>
        <p:spPr>
          <a:xfrm>
            <a:off x="179266" y="909476"/>
            <a:ext cx="6450133" cy="2580053"/>
          </a:xfrm>
          <a:prstGeom prst="rect">
            <a:avLst/>
          </a:prstGeom>
        </p:spPr>
      </p:pic>
      <p:pic>
        <p:nvPicPr>
          <p:cNvPr id="10" name="Picture 9">
            <a:extLst>
              <a:ext uri="{FF2B5EF4-FFF2-40B4-BE49-F238E27FC236}">
                <a16:creationId xmlns:a16="http://schemas.microsoft.com/office/drawing/2014/main" id="{5CB59284-A5B9-ADD7-137A-E265308E8DC1}"/>
              </a:ext>
            </a:extLst>
          </p:cNvPr>
          <p:cNvPicPr>
            <a:picLocks noChangeAspect="1"/>
          </p:cNvPicPr>
          <p:nvPr/>
        </p:nvPicPr>
        <p:blipFill>
          <a:blip r:embed="rId3"/>
          <a:stretch>
            <a:fillRect/>
          </a:stretch>
        </p:blipFill>
        <p:spPr>
          <a:xfrm>
            <a:off x="5103395" y="3635713"/>
            <a:ext cx="6968290" cy="2787316"/>
          </a:xfrm>
          <a:prstGeom prst="rect">
            <a:avLst/>
          </a:prstGeom>
        </p:spPr>
      </p:pic>
      <p:sp>
        <p:nvSpPr>
          <p:cNvPr id="4" name="Text Placeholder 2">
            <a:extLst>
              <a:ext uri="{FF2B5EF4-FFF2-40B4-BE49-F238E27FC236}">
                <a16:creationId xmlns:a16="http://schemas.microsoft.com/office/drawing/2014/main" id="{9A14BB8D-B369-3B7E-838A-72574AD27F07}"/>
              </a:ext>
            </a:extLst>
          </p:cNvPr>
          <p:cNvSpPr txBox="1">
            <a:spLocks/>
          </p:cNvSpPr>
          <p:nvPr/>
        </p:nvSpPr>
        <p:spPr>
          <a:xfrm>
            <a:off x="265495" y="3633722"/>
            <a:ext cx="4837900" cy="311639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400" b="1" dirty="0">
                <a:solidFill>
                  <a:schemeClr val="tx2">
                    <a:lumMod val="75000"/>
                  </a:schemeClr>
                </a:solidFill>
              </a:rPr>
              <a:t>Data/Measurement: </a:t>
            </a:r>
            <a:r>
              <a:rPr lang="en-US" sz="1400" dirty="0">
                <a:solidFill>
                  <a:schemeClr val="tx2">
                    <a:lumMod val="75000"/>
                  </a:schemeClr>
                </a:solidFill>
              </a:rPr>
              <a:t>Daniel engages in aggression at a rate of 0.74 per hour or 30 times per week. Daniel engages in peer directed aggression at a rate of 0.25 per day, or 1.25 a week. </a:t>
            </a:r>
          </a:p>
          <a:p>
            <a:pPr algn="just"/>
            <a:r>
              <a:rPr lang="en-US" sz="1400" b="1" dirty="0">
                <a:solidFill>
                  <a:schemeClr val="tx2">
                    <a:lumMod val="75000"/>
                  </a:schemeClr>
                </a:solidFill>
              </a:rPr>
              <a:t>Antecedents: </a:t>
            </a:r>
            <a:r>
              <a:rPr lang="en-US" sz="1400" dirty="0">
                <a:solidFill>
                  <a:schemeClr val="tx2">
                    <a:lumMod val="75000"/>
                  </a:schemeClr>
                </a:solidFill>
              </a:rPr>
              <a:t>Demands, denied access, low food/water intake, staff transitions, changes in routine, not wanting to share, mouthing objects. Behaviors have been noted to increase prior to bowel movements.</a:t>
            </a:r>
            <a:r>
              <a:rPr lang="en-US" sz="1400" b="1" dirty="0">
                <a:solidFill>
                  <a:schemeClr val="tx2">
                    <a:lumMod val="75000"/>
                  </a:schemeClr>
                </a:solidFill>
              </a:rPr>
              <a:t> </a:t>
            </a:r>
          </a:p>
          <a:p>
            <a:pPr algn="just"/>
            <a:r>
              <a:rPr lang="en-US" sz="1400" b="1" dirty="0">
                <a:solidFill>
                  <a:schemeClr val="tx2">
                    <a:lumMod val="75000"/>
                  </a:schemeClr>
                </a:solidFill>
              </a:rPr>
              <a:t>Replacement Behaviors: </a:t>
            </a:r>
            <a:r>
              <a:rPr lang="en-US" sz="1400" dirty="0">
                <a:solidFill>
                  <a:schemeClr val="tx2">
                    <a:lumMod val="75000"/>
                  </a:schemeClr>
                </a:solidFill>
              </a:rPr>
              <a:t>Daniel will focus on building flexibility and communication skills across daily routines. Specifically, he will practice tolerating denied access, the removal of preferred items, transitions to non-preferred tasks, and waiting periods, while staff actively model and encourage functional communication so he can vocalize his wants, needs, and requests for sensory or work breaks.</a:t>
            </a:r>
          </a:p>
          <a:p>
            <a:pPr algn="just"/>
            <a:endParaRPr lang="en-US" sz="1400" dirty="0">
              <a:solidFill>
                <a:schemeClr val="tx2">
                  <a:lumMod val="75000"/>
                </a:schemeClr>
              </a:solidFill>
              <a:highlight>
                <a:srgbClr val="FFFF00"/>
              </a:highlight>
            </a:endParaRPr>
          </a:p>
        </p:txBody>
      </p:sp>
    </p:spTree>
    <p:extLst>
      <p:ext uri="{BB962C8B-B14F-4D97-AF65-F5344CB8AC3E}">
        <p14:creationId xmlns:p14="http://schemas.microsoft.com/office/powerpoint/2010/main" val="2695025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C5201-73C8-A78F-4682-531EF2998F17}"/>
            </a:ext>
          </a:extLst>
        </p:cNvPr>
        <p:cNvGrpSpPr/>
        <p:nvPr/>
      </p:nvGrpSpPr>
      <p:grpSpPr>
        <a:xfrm>
          <a:off x="0" y="0"/>
          <a:ext cx="0" cy="0"/>
          <a:chOff x="0" y="0"/>
          <a:chExt cx="0" cy="0"/>
        </a:xfrm>
      </p:grpSpPr>
      <p:sp>
        <p:nvSpPr>
          <p:cNvPr id="5" name="Text Placeholder 11">
            <a:extLst>
              <a:ext uri="{FF2B5EF4-FFF2-40B4-BE49-F238E27FC236}">
                <a16:creationId xmlns:a16="http://schemas.microsoft.com/office/drawing/2014/main" id="{58C8E1CD-4C38-38AE-7BD5-B243EA1E409D}"/>
              </a:ext>
            </a:extLst>
          </p:cNvPr>
          <p:cNvSpPr txBox="1">
            <a:spLocks/>
          </p:cNvSpPr>
          <p:nvPr/>
        </p:nvSpPr>
        <p:spPr>
          <a:xfrm>
            <a:off x="0" y="266576"/>
            <a:ext cx="9917281"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self-injury behaviors</a:t>
            </a:r>
          </a:p>
        </p:txBody>
      </p:sp>
      <p:sp>
        <p:nvSpPr>
          <p:cNvPr id="2" name="Text Placeholder 2">
            <a:extLst>
              <a:ext uri="{FF2B5EF4-FFF2-40B4-BE49-F238E27FC236}">
                <a16:creationId xmlns:a16="http://schemas.microsoft.com/office/drawing/2014/main" id="{66673CE6-D5D3-655E-0883-62726CF2766D}"/>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sp>
        <p:nvSpPr>
          <p:cNvPr id="3" name="Text Placeholder 2">
            <a:extLst>
              <a:ext uri="{FF2B5EF4-FFF2-40B4-BE49-F238E27FC236}">
                <a16:creationId xmlns:a16="http://schemas.microsoft.com/office/drawing/2014/main" id="{A39DCD31-BF93-9BCC-B3E9-CECEFE8A576A}"/>
              </a:ext>
            </a:extLst>
          </p:cNvPr>
          <p:cNvSpPr>
            <a:spLocks noGrp="1"/>
          </p:cNvSpPr>
          <p:nvPr>
            <p:ph type="body" sz="quarter" idx="11"/>
          </p:nvPr>
        </p:nvSpPr>
        <p:spPr>
          <a:xfrm>
            <a:off x="332072" y="2691442"/>
            <a:ext cx="3601573" cy="3524873"/>
          </a:xfrm>
        </p:spPr>
        <p:txBody>
          <a:bodyPr>
            <a:normAutofit fontScale="92500" lnSpcReduction="10000"/>
          </a:bodyPr>
          <a:lstStyle/>
          <a:p>
            <a:pPr algn="just"/>
            <a:r>
              <a:rPr lang="en-US" sz="1600" b="1" dirty="0">
                <a:solidFill>
                  <a:schemeClr val="tx2">
                    <a:lumMod val="75000"/>
                  </a:schemeClr>
                </a:solidFill>
              </a:rPr>
              <a:t>Strategies:</a:t>
            </a:r>
          </a:p>
          <a:p>
            <a:pPr marL="285750" indent="-285750" algn="just">
              <a:buFont typeface="Arial" panose="020B0604020202020204" pitchFamily="34" charset="0"/>
              <a:buChar char="•"/>
            </a:pPr>
            <a:r>
              <a:rPr lang="en-US" sz="1600" dirty="0">
                <a:solidFill>
                  <a:schemeClr val="tx2">
                    <a:lumMod val="75000"/>
                  </a:schemeClr>
                </a:solidFill>
              </a:rPr>
              <a:t>Access function- Attempt to redirect the self-injury and prompt Daniel to use functional communication to request the item when he is calm (i.e. tolerating denied access protocol, removal of preferred items protocol)</a:t>
            </a:r>
          </a:p>
          <a:p>
            <a:pPr marL="285750" indent="-285750" algn="just">
              <a:buFont typeface="Arial" panose="020B0604020202020204" pitchFamily="34" charset="0"/>
              <a:buChar char="•"/>
            </a:pPr>
            <a:r>
              <a:rPr lang="en-US" sz="1600" dirty="0">
                <a:solidFill>
                  <a:schemeClr val="tx2">
                    <a:lumMod val="75000"/>
                  </a:schemeClr>
                </a:solidFill>
              </a:rPr>
              <a:t>Escape from demands function- follow through with the demand; prompt functional communication</a:t>
            </a:r>
          </a:p>
          <a:p>
            <a:pPr marL="285750" indent="-285750" algn="just">
              <a:buFont typeface="Arial" panose="020B0604020202020204" pitchFamily="34" charset="0"/>
              <a:buChar char="•"/>
            </a:pPr>
            <a:r>
              <a:rPr lang="en-US" sz="1600" dirty="0">
                <a:solidFill>
                  <a:schemeClr val="tx2">
                    <a:lumMod val="75000"/>
                  </a:schemeClr>
                </a:solidFill>
              </a:rPr>
              <a:t>Attention- Ignore</a:t>
            </a:r>
          </a:p>
          <a:p>
            <a:pPr marL="285750" indent="-285750" algn="just">
              <a:buFont typeface="Arial" panose="020B0604020202020204" pitchFamily="34" charset="0"/>
              <a:buChar char="•"/>
            </a:pPr>
            <a:r>
              <a:rPr lang="en-US" sz="1600" dirty="0">
                <a:solidFill>
                  <a:schemeClr val="tx2">
                    <a:lumMod val="75000"/>
                  </a:schemeClr>
                </a:solidFill>
              </a:rPr>
              <a:t>Response blocking: attempt to place your hand or a softer surface in between Daniel’s head and the surface he is attempting to bang on</a:t>
            </a:r>
          </a:p>
        </p:txBody>
      </p:sp>
      <p:sp>
        <p:nvSpPr>
          <p:cNvPr id="6" name="Text Placeholder 2">
            <a:extLst>
              <a:ext uri="{FF2B5EF4-FFF2-40B4-BE49-F238E27FC236}">
                <a16:creationId xmlns:a16="http://schemas.microsoft.com/office/drawing/2014/main" id="{81827325-BDB6-117D-6248-20BDBEA1058E}"/>
              </a:ext>
            </a:extLst>
          </p:cNvPr>
          <p:cNvSpPr txBox="1">
            <a:spLocks/>
          </p:cNvSpPr>
          <p:nvPr/>
        </p:nvSpPr>
        <p:spPr>
          <a:xfrm>
            <a:off x="419077" y="926086"/>
            <a:ext cx="11658646" cy="278731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500" b="1" dirty="0">
                <a:solidFill>
                  <a:schemeClr val="tx2">
                    <a:lumMod val="75000"/>
                  </a:schemeClr>
                </a:solidFill>
              </a:rPr>
              <a:t>Data/Measurement: </a:t>
            </a:r>
            <a:r>
              <a:rPr lang="en-US" sz="1500" dirty="0">
                <a:solidFill>
                  <a:schemeClr val="tx2">
                    <a:lumMod val="75000"/>
                  </a:schemeClr>
                </a:solidFill>
              </a:rPr>
              <a:t>Daniel engages in self-injury an average rate of 8 times per hour across one week of ABA sessions.</a:t>
            </a:r>
          </a:p>
          <a:p>
            <a:pPr algn="just"/>
            <a:r>
              <a:rPr lang="en-US" sz="1500" b="1" dirty="0">
                <a:solidFill>
                  <a:schemeClr val="tx2">
                    <a:lumMod val="75000"/>
                  </a:schemeClr>
                </a:solidFill>
              </a:rPr>
              <a:t>Antecedents: </a:t>
            </a:r>
            <a:r>
              <a:rPr lang="en-US" sz="1500" dirty="0">
                <a:solidFill>
                  <a:schemeClr val="tx2">
                    <a:lumMod val="75000"/>
                  </a:schemeClr>
                </a:solidFill>
              </a:rPr>
              <a:t>Demands, denied access, low food/water intake, staff transitions, changes in routine. Behaviors have been noted to increase prior to bowel movements.</a:t>
            </a:r>
            <a:r>
              <a:rPr lang="en-US" sz="1500" b="1" dirty="0">
                <a:solidFill>
                  <a:schemeClr val="tx2">
                    <a:lumMod val="75000"/>
                  </a:schemeClr>
                </a:solidFill>
              </a:rPr>
              <a:t> </a:t>
            </a:r>
          </a:p>
          <a:p>
            <a:pPr algn="just"/>
            <a:r>
              <a:rPr lang="en-US" sz="1500" b="1" dirty="0">
                <a:solidFill>
                  <a:schemeClr val="tx2">
                    <a:lumMod val="75000"/>
                  </a:schemeClr>
                </a:solidFill>
              </a:rPr>
              <a:t>Replacement Behaviors: </a:t>
            </a:r>
            <a:r>
              <a:rPr lang="en-US" sz="1500" dirty="0">
                <a:solidFill>
                  <a:schemeClr val="tx2">
                    <a:lumMod val="75000"/>
                  </a:schemeClr>
                </a:solidFill>
              </a:rPr>
              <a:t>When addressing targeted behaviors, staff maintain neutral attention while physically blocking self-injury and redirecting Daniel to appropriate sensory alternatives, such as an accessible chewy tool. Additionally, staff implement Functional Communication Training (FCT) throughout the day to model, narrate, and prompt vocal requests for desired items, activities, and necessary sensory or work breaks.</a:t>
            </a:r>
            <a:endParaRPr lang="en-US" sz="1500" dirty="0">
              <a:solidFill>
                <a:schemeClr val="tx2">
                  <a:lumMod val="75000"/>
                </a:schemeClr>
              </a:solidFill>
              <a:highlight>
                <a:srgbClr val="FFFF00"/>
              </a:highlight>
            </a:endParaRPr>
          </a:p>
        </p:txBody>
      </p:sp>
      <p:pic>
        <p:nvPicPr>
          <p:cNvPr id="10" name="Picture 9">
            <a:extLst>
              <a:ext uri="{FF2B5EF4-FFF2-40B4-BE49-F238E27FC236}">
                <a16:creationId xmlns:a16="http://schemas.microsoft.com/office/drawing/2014/main" id="{B6005A1E-540F-4320-728D-9FA0905BD48C}"/>
              </a:ext>
            </a:extLst>
          </p:cNvPr>
          <p:cNvPicPr>
            <a:picLocks noChangeAspect="1"/>
          </p:cNvPicPr>
          <p:nvPr/>
        </p:nvPicPr>
        <p:blipFill>
          <a:blip r:embed="rId2"/>
          <a:stretch>
            <a:fillRect/>
          </a:stretch>
        </p:blipFill>
        <p:spPr>
          <a:xfrm>
            <a:off x="4020651" y="2841949"/>
            <a:ext cx="7855702" cy="3142281"/>
          </a:xfrm>
          <a:prstGeom prst="rect">
            <a:avLst/>
          </a:prstGeom>
        </p:spPr>
      </p:pic>
    </p:spTree>
    <p:extLst>
      <p:ext uri="{BB962C8B-B14F-4D97-AF65-F5344CB8AC3E}">
        <p14:creationId xmlns:p14="http://schemas.microsoft.com/office/powerpoint/2010/main" val="2160457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B777-EC39-809C-3D49-7E4B7CC2A52F}"/>
            </a:ext>
          </a:extLst>
        </p:cNvPr>
        <p:cNvGrpSpPr/>
        <p:nvPr/>
      </p:nvGrpSpPr>
      <p:grpSpPr>
        <a:xfrm>
          <a:off x="0" y="0"/>
          <a:ext cx="0" cy="0"/>
          <a:chOff x="0" y="0"/>
          <a:chExt cx="0" cy="0"/>
        </a:xfrm>
      </p:grpSpPr>
      <p:sp>
        <p:nvSpPr>
          <p:cNvPr id="5" name="Text Placeholder 11">
            <a:extLst>
              <a:ext uri="{FF2B5EF4-FFF2-40B4-BE49-F238E27FC236}">
                <a16:creationId xmlns:a16="http://schemas.microsoft.com/office/drawing/2014/main" id="{3E5D3744-5C03-BA41-90FF-B49C7340C2A4}"/>
              </a:ext>
            </a:extLst>
          </p:cNvPr>
          <p:cNvSpPr txBox="1">
            <a:spLocks/>
          </p:cNvSpPr>
          <p:nvPr/>
        </p:nvSpPr>
        <p:spPr>
          <a:xfrm>
            <a:off x="0" y="266576"/>
            <a:ext cx="9917281"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FOLLOWING INSTRUCTIONS</a:t>
            </a:r>
          </a:p>
        </p:txBody>
      </p:sp>
      <p:sp>
        <p:nvSpPr>
          <p:cNvPr id="2" name="Text Placeholder 2">
            <a:extLst>
              <a:ext uri="{FF2B5EF4-FFF2-40B4-BE49-F238E27FC236}">
                <a16:creationId xmlns:a16="http://schemas.microsoft.com/office/drawing/2014/main" id="{22DABAF0-41B8-9424-86D9-DEADD09D9D5A}"/>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pic>
        <p:nvPicPr>
          <p:cNvPr id="6" name="Picture 5">
            <a:extLst>
              <a:ext uri="{FF2B5EF4-FFF2-40B4-BE49-F238E27FC236}">
                <a16:creationId xmlns:a16="http://schemas.microsoft.com/office/drawing/2014/main" id="{A792861B-6F5E-3E05-E12E-E0151B5207A8}"/>
              </a:ext>
            </a:extLst>
          </p:cNvPr>
          <p:cNvPicPr>
            <a:picLocks noChangeAspect="1"/>
          </p:cNvPicPr>
          <p:nvPr/>
        </p:nvPicPr>
        <p:blipFill>
          <a:blip r:embed="rId2"/>
          <a:stretch>
            <a:fillRect/>
          </a:stretch>
        </p:blipFill>
        <p:spPr>
          <a:xfrm>
            <a:off x="232611" y="853130"/>
            <a:ext cx="7006389" cy="2802556"/>
          </a:xfrm>
          <a:prstGeom prst="rect">
            <a:avLst/>
          </a:prstGeom>
        </p:spPr>
      </p:pic>
      <p:pic>
        <p:nvPicPr>
          <p:cNvPr id="9" name="Picture 8">
            <a:extLst>
              <a:ext uri="{FF2B5EF4-FFF2-40B4-BE49-F238E27FC236}">
                <a16:creationId xmlns:a16="http://schemas.microsoft.com/office/drawing/2014/main" id="{EB4DC09E-2D22-DF8E-0E60-179261BC41AA}"/>
              </a:ext>
            </a:extLst>
          </p:cNvPr>
          <p:cNvPicPr>
            <a:picLocks noChangeAspect="1"/>
          </p:cNvPicPr>
          <p:nvPr/>
        </p:nvPicPr>
        <p:blipFill>
          <a:blip r:embed="rId3"/>
          <a:stretch>
            <a:fillRect/>
          </a:stretch>
        </p:blipFill>
        <p:spPr>
          <a:xfrm>
            <a:off x="4697128" y="3655686"/>
            <a:ext cx="7346482" cy="2938593"/>
          </a:xfrm>
          <a:prstGeom prst="rect">
            <a:avLst/>
          </a:prstGeom>
        </p:spPr>
      </p:pic>
      <p:sp>
        <p:nvSpPr>
          <p:cNvPr id="12" name="Text Placeholder 2">
            <a:extLst>
              <a:ext uri="{FF2B5EF4-FFF2-40B4-BE49-F238E27FC236}">
                <a16:creationId xmlns:a16="http://schemas.microsoft.com/office/drawing/2014/main" id="{59EC54E2-C40D-10AB-6F1A-474E70232BEC}"/>
              </a:ext>
            </a:extLst>
          </p:cNvPr>
          <p:cNvSpPr txBox="1">
            <a:spLocks/>
          </p:cNvSpPr>
          <p:nvPr/>
        </p:nvSpPr>
        <p:spPr>
          <a:xfrm>
            <a:off x="7338461" y="890330"/>
            <a:ext cx="4705150" cy="2311984"/>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solidFill>
                  <a:schemeClr val="tx2">
                    <a:lumMod val="75000"/>
                  </a:schemeClr>
                </a:solidFill>
              </a:rPr>
              <a:t>Strategies: </a:t>
            </a:r>
            <a:r>
              <a:rPr lang="en-US" sz="1600" dirty="0">
                <a:solidFill>
                  <a:schemeClr val="tx2">
                    <a:lumMod val="75000"/>
                  </a:schemeClr>
                </a:solidFill>
              </a:rPr>
              <a:t>To support instructional compliance, hallway navigation, and safety during transitions, staff maintain continuous arm-length proximity, proactive body positioning, and forearm support in high-risk areas to ensure Daniel stops, waits, and remains with the group. Transitions are supported through pre-transition priming, visual schedules, structured line-standing routines (such as "catch a bubble"), and environmental modifications, including a two-door buffer to external exits to manage stimulus control and maintain safety.</a:t>
            </a:r>
          </a:p>
        </p:txBody>
      </p:sp>
      <p:sp>
        <p:nvSpPr>
          <p:cNvPr id="4" name="Text Placeholder 2">
            <a:extLst>
              <a:ext uri="{FF2B5EF4-FFF2-40B4-BE49-F238E27FC236}">
                <a16:creationId xmlns:a16="http://schemas.microsoft.com/office/drawing/2014/main" id="{730A2795-DE73-01FC-A020-5EF3DF52DBF8}"/>
              </a:ext>
            </a:extLst>
          </p:cNvPr>
          <p:cNvSpPr txBox="1">
            <a:spLocks/>
          </p:cNvSpPr>
          <p:nvPr/>
        </p:nvSpPr>
        <p:spPr>
          <a:xfrm>
            <a:off x="265495" y="3811528"/>
            <a:ext cx="4332172" cy="293859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solidFill>
                  <a:schemeClr val="tx2">
                    <a:lumMod val="75000"/>
                  </a:schemeClr>
                </a:solidFill>
              </a:rPr>
              <a:t>Antecedents: </a:t>
            </a:r>
            <a:r>
              <a:rPr lang="en-US" sz="1400" dirty="0">
                <a:solidFill>
                  <a:schemeClr val="tx2">
                    <a:lumMod val="75000"/>
                  </a:schemeClr>
                </a:solidFill>
              </a:rPr>
              <a:t>Demands, denied access, low attention, staff transitions, changes in routine, not wanting to be onsite, desired tangible items/activities in other locations, extended periods of sitting</a:t>
            </a:r>
            <a:endParaRPr lang="en-US" sz="1400" b="1" dirty="0">
              <a:solidFill>
                <a:schemeClr val="tx2">
                  <a:lumMod val="75000"/>
                </a:schemeClr>
              </a:solidFill>
            </a:endParaRPr>
          </a:p>
          <a:p>
            <a:r>
              <a:rPr lang="en-US" sz="1400" b="1" dirty="0">
                <a:solidFill>
                  <a:schemeClr val="tx2">
                    <a:lumMod val="75000"/>
                  </a:schemeClr>
                </a:solidFill>
              </a:rPr>
              <a:t>Replacement Behaviors: </a:t>
            </a:r>
            <a:r>
              <a:rPr lang="en-US" sz="1400" dirty="0">
                <a:solidFill>
                  <a:schemeClr val="tx2">
                    <a:lumMod val="75000"/>
                  </a:schemeClr>
                </a:solidFill>
              </a:rPr>
              <a:t>Daniel will practice following verbal directives to stop and wait before leaving designated areas, which supports safe line-standing, waiting in line, and transition routines. These stop-and-wait expectations are directly taught when he is calm and ready to learn, while staff actively model and encourage functional vocalizations so he can independently request sensory breaks or desired items instead of walking away.</a:t>
            </a:r>
            <a:endParaRPr lang="en-US" sz="1400" dirty="0">
              <a:solidFill>
                <a:schemeClr val="tx2">
                  <a:lumMod val="75000"/>
                </a:schemeClr>
              </a:solidFill>
              <a:highlight>
                <a:srgbClr val="FFFF00"/>
              </a:highlight>
            </a:endParaRPr>
          </a:p>
        </p:txBody>
      </p:sp>
    </p:spTree>
    <p:extLst>
      <p:ext uri="{BB962C8B-B14F-4D97-AF65-F5344CB8AC3E}">
        <p14:creationId xmlns:p14="http://schemas.microsoft.com/office/powerpoint/2010/main" val="768104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4E43D-5B6B-C79A-16D5-414DAD4B7AD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69A97BF-7681-95D9-98E8-EB6FF4BB124D}"/>
              </a:ext>
            </a:extLst>
          </p:cNvPr>
          <p:cNvSpPr>
            <a:spLocks noGrp="1"/>
          </p:cNvSpPr>
          <p:nvPr>
            <p:ph type="body" sz="quarter" idx="11"/>
          </p:nvPr>
        </p:nvSpPr>
        <p:spPr>
          <a:xfrm>
            <a:off x="6681788" y="734832"/>
            <a:ext cx="5078128" cy="3172757"/>
          </a:xfrm>
        </p:spPr>
        <p:txBody>
          <a:bodyPr>
            <a:normAutofit/>
          </a:bodyPr>
          <a:lstStyle/>
          <a:p>
            <a:r>
              <a:rPr lang="es-419" sz="1400" b="1" dirty="0" err="1">
                <a:solidFill>
                  <a:schemeClr val="tx2">
                    <a:lumMod val="75000"/>
                  </a:schemeClr>
                </a:solidFill>
              </a:rPr>
              <a:t>Strategies</a:t>
            </a:r>
            <a:r>
              <a:rPr lang="es-419" sz="1400" b="1" dirty="0">
                <a:solidFill>
                  <a:schemeClr val="tx2">
                    <a:lumMod val="75000"/>
                  </a:schemeClr>
                </a:solidFill>
              </a:rPr>
              <a:t>:</a:t>
            </a:r>
          </a:p>
          <a:p>
            <a:pPr marL="285750" indent="-285750">
              <a:buFont typeface="Arial" panose="020B0604020202020204" pitchFamily="34" charset="0"/>
              <a:buChar char="•"/>
            </a:pPr>
            <a:r>
              <a:rPr lang="en-US" sz="1400" dirty="0">
                <a:solidFill>
                  <a:schemeClr val="tx2">
                    <a:lumMod val="75000"/>
                  </a:schemeClr>
                </a:solidFill>
              </a:rPr>
              <a:t>Safety and Elopement Prevention: Continuous arm-length proximity, proactive body positioning, forearm holds during high-risk transitions, and a two-door buffer to external exits.</a:t>
            </a:r>
          </a:p>
          <a:p>
            <a:pPr marL="285750" indent="-285750">
              <a:buFont typeface="Arial" panose="020B0604020202020204" pitchFamily="34" charset="0"/>
              <a:buChar char="•"/>
            </a:pPr>
            <a:r>
              <a:rPr lang="en-US" sz="1400" dirty="0">
                <a:solidFill>
                  <a:schemeClr val="tx2">
                    <a:lumMod val="75000"/>
                  </a:schemeClr>
                </a:solidFill>
              </a:rPr>
              <a:t>Structure and Transitions: Visual schedules, pre-transition priming for expectations, and structured transition routines.</a:t>
            </a:r>
          </a:p>
          <a:p>
            <a:pPr marL="285750" indent="-285750">
              <a:buFont typeface="Arial" panose="020B0604020202020204" pitchFamily="34" charset="0"/>
              <a:buChar char="•"/>
            </a:pPr>
            <a:r>
              <a:rPr lang="en-US" sz="1400" dirty="0">
                <a:solidFill>
                  <a:schemeClr val="tx2">
                    <a:lumMod val="75000"/>
                  </a:schemeClr>
                </a:solidFill>
              </a:rPr>
              <a:t>Visual Token System: One-minute fixed-interval schedule targeting in-seat behavior and appropriate vocal volume, trading four tokens for a selected reinforcer.</a:t>
            </a:r>
          </a:p>
          <a:p>
            <a:pPr marL="285750" indent="-285750">
              <a:buFont typeface="Arial" panose="020B0604020202020204" pitchFamily="34" charset="0"/>
              <a:buChar char="•"/>
            </a:pPr>
            <a:r>
              <a:rPr lang="en-US" sz="1400" dirty="0">
                <a:solidFill>
                  <a:schemeClr val="tx2">
                    <a:lumMod val="75000"/>
                  </a:schemeClr>
                </a:solidFill>
              </a:rPr>
              <a:t>Proactive Communication and Autonomy: First/Then instructional phrasing, embedded daily choice-making, and vocal Functional Communication Training (FCT) for breaks and requests.</a:t>
            </a:r>
          </a:p>
        </p:txBody>
      </p:sp>
      <p:sp>
        <p:nvSpPr>
          <p:cNvPr id="5" name="Text Placeholder 11">
            <a:extLst>
              <a:ext uri="{FF2B5EF4-FFF2-40B4-BE49-F238E27FC236}">
                <a16:creationId xmlns:a16="http://schemas.microsoft.com/office/drawing/2014/main" id="{90A225F2-66B7-F259-4DDE-485FB1B874EB}"/>
              </a:ext>
            </a:extLst>
          </p:cNvPr>
          <p:cNvSpPr txBox="1">
            <a:spLocks/>
          </p:cNvSpPr>
          <p:nvPr/>
        </p:nvSpPr>
        <p:spPr>
          <a:xfrm>
            <a:off x="-374447" y="295151"/>
            <a:ext cx="9917281"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ELOPEMENT/BOLTING</a:t>
            </a:r>
          </a:p>
        </p:txBody>
      </p:sp>
      <p:sp>
        <p:nvSpPr>
          <p:cNvPr id="2" name="Text Placeholder 2">
            <a:extLst>
              <a:ext uri="{FF2B5EF4-FFF2-40B4-BE49-F238E27FC236}">
                <a16:creationId xmlns:a16="http://schemas.microsoft.com/office/drawing/2014/main" id="{B6116B0E-D9A3-C8E9-774E-6BF3B3620336}"/>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pic>
        <p:nvPicPr>
          <p:cNvPr id="9" name="Picture 8">
            <a:extLst>
              <a:ext uri="{FF2B5EF4-FFF2-40B4-BE49-F238E27FC236}">
                <a16:creationId xmlns:a16="http://schemas.microsoft.com/office/drawing/2014/main" id="{3D5D4EAC-3203-7EB6-D594-705ACF032A80}"/>
              </a:ext>
            </a:extLst>
          </p:cNvPr>
          <p:cNvPicPr>
            <a:picLocks noChangeAspect="1"/>
          </p:cNvPicPr>
          <p:nvPr/>
        </p:nvPicPr>
        <p:blipFill>
          <a:blip r:embed="rId2"/>
          <a:stretch>
            <a:fillRect/>
          </a:stretch>
        </p:blipFill>
        <p:spPr>
          <a:xfrm>
            <a:off x="227295" y="835930"/>
            <a:ext cx="6249704" cy="3308667"/>
          </a:xfrm>
          <a:prstGeom prst="rect">
            <a:avLst/>
          </a:prstGeom>
        </p:spPr>
      </p:pic>
      <p:pic>
        <p:nvPicPr>
          <p:cNvPr id="6" name="Picture 5">
            <a:extLst>
              <a:ext uri="{FF2B5EF4-FFF2-40B4-BE49-F238E27FC236}">
                <a16:creationId xmlns:a16="http://schemas.microsoft.com/office/drawing/2014/main" id="{12F7EA7F-7448-FF65-6937-CE07BD588208}"/>
              </a:ext>
            </a:extLst>
          </p:cNvPr>
          <p:cNvPicPr>
            <a:picLocks noChangeAspect="1"/>
          </p:cNvPicPr>
          <p:nvPr/>
        </p:nvPicPr>
        <p:blipFill>
          <a:blip r:embed="rId3"/>
          <a:stretch>
            <a:fillRect/>
          </a:stretch>
        </p:blipFill>
        <p:spPr>
          <a:xfrm>
            <a:off x="5326554" y="3907589"/>
            <a:ext cx="6638151" cy="2655260"/>
          </a:xfrm>
          <a:prstGeom prst="rect">
            <a:avLst/>
          </a:prstGeom>
        </p:spPr>
      </p:pic>
      <p:sp>
        <p:nvSpPr>
          <p:cNvPr id="10" name="Text Placeholder 2">
            <a:extLst>
              <a:ext uri="{FF2B5EF4-FFF2-40B4-BE49-F238E27FC236}">
                <a16:creationId xmlns:a16="http://schemas.microsoft.com/office/drawing/2014/main" id="{2D972159-B1C4-05B6-9077-A6CAB4C71489}"/>
              </a:ext>
            </a:extLst>
          </p:cNvPr>
          <p:cNvSpPr txBox="1">
            <a:spLocks/>
          </p:cNvSpPr>
          <p:nvPr/>
        </p:nvSpPr>
        <p:spPr>
          <a:xfrm>
            <a:off x="227295" y="4304186"/>
            <a:ext cx="4925729" cy="2311984"/>
          </a:xfrm>
          <a:prstGeom prst="rect">
            <a:avLst/>
          </a:prstGeom>
        </p:spPr>
        <p:txBody>
          <a:bodyPr vert="horz" lIns="91440" tIns="45720" rIns="91440" bIns="45720" rtlCol="0">
            <a:normAutofit lnSpcReduction="10000"/>
          </a:bodyPr>
          <a:lstStyle>
            <a:lvl1pPr indent="0">
              <a:lnSpc>
                <a:spcPct val="90000"/>
              </a:lnSpc>
              <a:spcBef>
                <a:spcPts val="1000"/>
              </a:spcBef>
              <a:buFont typeface="Arial" panose="020B0604020202020204" pitchFamily="34" charset="0"/>
              <a:buNone/>
              <a:defRPr sz="1400" b="1">
                <a:solidFill>
                  <a:schemeClr val="tx2">
                    <a:lumMod val="75000"/>
                  </a:schemeClr>
                </a:solidFill>
              </a:defRPr>
            </a:lvl1pPr>
            <a:lvl2pPr indent="0">
              <a:lnSpc>
                <a:spcPct val="90000"/>
              </a:lnSpc>
              <a:spcBef>
                <a:spcPts val="500"/>
              </a:spcBef>
              <a:buFont typeface="Arial" panose="020B0604020202020204" pitchFamily="34" charset="0"/>
              <a:buNone/>
              <a:defRPr sz="2400"/>
            </a:lvl2pPr>
            <a:lvl3pPr indent="0">
              <a:lnSpc>
                <a:spcPct val="90000"/>
              </a:lnSpc>
              <a:spcBef>
                <a:spcPts val="500"/>
              </a:spcBef>
              <a:buFont typeface="Arial" panose="020B0604020202020204" pitchFamily="34" charset="0"/>
              <a:buNone/>
              <a:defRPr sz="2000"/>
            </a:lvl3pPr>
            <a:lvl4pPr indent="0">
              <a:lnSpc>
                <a:spcPct val="90000"/>
              </a:lnSpc>
              <a:spcBef>
                <a:spcPts val="500"/>
              </a:spcBef>
              <a:buFont typeface="Arial" panose="020B0604020202020204" pitchFamily="34" charset="0"/>
              <a:buNone/>
            </a:lvl4pPr>
            <a:lvl5pPr indent="0">
              <a:lnSpc>
                <a:spcPct val="90000"/>
              </a:lnSpc>
              <a:spcBef>
                <a:spcPts val="5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Data/Measurement: </a:t>
            </a:r>
            <a:r>
              <a:rPr lang="en-US" b="0" dirty="0"/>
              <a:t>September 2024: Daniel engages in elopement at an average rate of 2.09 times per hour. </a:t>
            </a:r>
          </a:p>
          <a:p>
            <a:r>
              <a:rPr lang="en-US" b="0" dirty="0"/>
              <a:t>July 2026: Daniel engages in elopement at an average rate of 0.54 times per hour. </a:t>
            </a:r>
          </a:p>
          <a:p>
            <a:pPr algn="just"/>
            <a:r>
              <a:rPr lang="en-US" dirty="0"/>
              <a:t>Antecedents: </a:t>
            </a:r>
            <a:r>
              <a:rPr lang="en-US" b="0" dirty="0"/>
              <a:t>low attention, demands, transitions, desired tangible items/activities in other locations, extended periods of sitting, new staff,  denied access, changes in routine, opportunity to elope</a:t>
            </a:r>
          </a:p>
          <a:p>
            <a:endParaRPr lang="en-US" b="0" dirty="0"/>
          </a:p>
          <a:p>
            <a:r>
              <a:rPr lang="en-US" dirty="0"/>
              <a:t> </a:t>
            </a:r>
          </a:p>
        </p:txBody>
      </p:sp>
    </p:spTree>
    <p:extLst>
      <p:ext uri="{BB962C8B-B14F-4D97-AF65-F5344CB8AC3E}">
        <p14:creationId xmlns:p14="http://schemas.microsoft.com/office/powerpoint/2010/main" val="3038176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861A1-9CFD-E1E8-A638-24424CED046C}"/>
            </a:ext>
          </a:extLst>
        </p:cNvPr>
        <p:cNvGrpSpPr/>
        <p:nvPr/>
      </p:nvGrpSpPr>
      <p:grpSpPr>
        <a:xfrm>
          <a:off x="0" y="0"/>
          <a:ext cx="0" cy="0"/>
          <a:chOff x="0" y="0"/>
          <a:chExt cx="0" cy="0"/>
        </a:xfrm>
      </p:grpSpPr>
      <p:sp>
        <p:nvSpPr>
          <p:cNvPr id="5" name="Text Placeholder 11">
            <a:extLst>
              <a:ext uri="{FF2B5EF4-FFF2-40B4-BE49-F238E27FC236}">
                <a16:creationId xmlns:a16="http://schemas.microsoft.com/office/drawing/2014/main" id="{2156FBBD-1B32-4CE0-EFD3-D00D7416667A}"/>
              </a:ext>
            </a:extLst>
          </p:cNvPr>
          <p:cNvSpPr txBox="1">
            <a:spLocks/>
          </p:cNvSpPr>
          <p:nvPr/>
        </p:nvSpPr>
        <p:spPr>
          <a:xfrm>
            <a:off x="0" y="266576"/>
            <a:ext cx="11521440"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ELOPEMENT/BOLTING/DROPPING/CLIMBING</a:t>
            </a:r>
          </a:p>
        </p:txBody>
      </p:sp>
      <p:sp>
        <p:nvSpPr>
          <p:cNvPr id="2" name="Text Placeholder 2">
            <a:extLst>
              <a:ext uri="{FF2B5EF4-FFF2-40B4-BE49-F238E27FC236}">
                <a16:creationId xmlns:a16="http://schemas.microsoft.com/office/drawing/2014/main" id="{24BB2803-DA47-6892-1222-46B3E30430A7}"/>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pic>
        <p:nvPicPr>
          <p:cNvPr id="7" name="Picture 6">
            <a:extLst>
              <a:ext uri="{FF2B5EF4-FFF2-40B4-BE49-F238E27FC236}">
                <a16:creationId xmlns:a16="http://schemas.microsoft.com/office/drawing/2014/main" id="{9CC2D0A5-9439-F9A4-AB47-DA5E1D1A759F}"/>
              </a:ext>
            </a:extLst>
          </p:cNvPr>
          <p:cNvPicPr>
            <a:picLocks noChangeAspect="1"/>
          </p:cNvPicPr>
          <p:nvPr/>
        </p:nvPicPr>
        <p:blipFill>
          <a:blip r:embed="rId2"/>
          <a:stretch>
            <a:fillRect/>
          </a:stretch>
        </p:blipFill>
        <p:spPr>
          <a:xfrm>
            <a:off x="243841" y="881097"/>
            <a:ext cx="6004559" cy="2401824"/>
          </a:xfrm>
          <a:prstGeom prst="rect">
            <a:avLst/>
          </a:prstGeom>
        </p:spPr>
      </p:pic>
      <p:pic>
        <p:nvPicPr>
          <p:cNvPr id="10" name="Picture 9">
            <a:extLst>
              <a:ext uri="{FF2B5EF4-FFF2-40B4-BE49-F238E27FC236}">
                <a16:creationId xmlns:a16="http://schemas.microsoft.com/office/drawing/2014/main" id="{C98EC2F2-6788-B1BB-D05A-BFB979D4BA47}"/>
              </a:ext>
            </a:extLst>
          </p:cNvPr>
          <p:cNvPicPr>
            <a:picLocks noChangeAspect="1"/>
          </p:cNvPicPr>
          <p:nvPr/>
        </p:nvPicPr>
        <p:blipFill>
          <a:blip r:embed="rId3"/>
          <a:stretch>
            <a:fillRect/>
          </a:stretch>
        </p:blipFill>
        <p:spPr>
          <a:xfrm>
            <a:off x="154083" y="3672370"/>
            <a:ext cx="6190893" cy="2476357"/>
          </a:xfrm>
          <a:prstGeom prst="rect">
            <a:avLst/>
          </a:prstGeom>
        </p:spPr>
      </p:pic>
      <p:pic>
        <p:nvPicPr>
          <p:cNvPr id="12" name="Picture 11">
            <a:extLst>
              <a:ext uri="{FF2B5EF4-FFF2-40B4-BE49-F238E27FC236}">
                <a16:creationId xmlns:a16="http://schemas.microsoft.com/office/drawing/2014/main" id="{AAB76709-02BA-A84E-83E6-94B00297A5E0}"/>
              </a:ext>
            </a:extLst>
          </p:cNvPr>
          <p:cNvPicPr>
            <a:picLocks noChangeAspect="1"/>
          </p:cNvPicPr>
          <p:nvPr/>
        </p:nvPicPr>
        <p:blipFill>
          <a:blip r:embed="rId4"/>
          <a:stretch>
            <a:fillRect/>
          </a:stretch>
        </p:blipFill>
        <p:spPr>
          <a:xfrm>
            <a:off x="6346502" y="951693"/>
            <a:ext cx="5651582" cy="2260633"/>
          </a:xfrm>
          <a:prstGeom prst="rect">
            <a:avLst/>
          </a:prstGeom>
        </p:spPr>
      </p:pic>
      <p:sp>
        <p:nvSpPr>
          <p:cNvPr id="13" name="Text Placeholder 2">
            <a:extLst>
              <a:ext uri="{FF2B5EF4-FFF2-40B4-BE49-F238E27FC236}">
                <a16:creationId xmlns:a16="http://schemas.microsoft.com/office/drawing/2014/main" id="{3323E167-0139-B066-4D80-196444616D87}"/>
              </a:ext>
            </a:extLst>
          </p:cNvPr>
          <p:cNvSpPr txBox="1">
            <a:spLocks/>
          </p:cNvSpPr>
          <p:nvPr/>
        </p:nvSpPr>
        <p:spPr>
          <a:xfrm>
            <a:off x="6346502" y="3336266"/>
            <a:ext cx="5754057" cy="231198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400" b="1" dirty="0">
                <a:solidFill>
                  <a:schemeClr val="tx2">
                    <a:lumMod val="75000"/>
                  </a:schemeClr>
                </a:solidFill>
              </a:rPr>
              <a:t>Replacement Behaviors:</a:t>
            </a:r>
          </a:p>
          <a:p>
            <a:pPr algn="just"/>
            <a:r>
              <a:rPr lang="en-US" sz="1400" dirty="0">
                <a:solidFill>
                  <a:schemeClr val="tx2">
                    <a:lumMod val="75000"/>
                  </a:schemeClr>
                </a:solidFill>
              </a:rPr>
              <a:t>Daniel will learn to tolerate restricted access to preferred items, transitions to non-preferred activities, and periods of waiting, as well as respond to verbal directions to wait or stop before leaving designated areas. Additionally, staff will actively teach, model, and encourage Daniel to use functional communication.</a:t>
            </a:r>
          </a:p>
          <a:p>
            <a:pPr algn="just"/>
            <a:r>
              <a:rPr lang="en-US" sz="1400" b="1" dirty="0">
                <a:solidFill>
                  <a:schemeClr val="tx2">
                    <a:lumMod val="75000"/>
                  </a:schemeClr>
                </a:solidFill>
              </a:rPr>
              <a:t>Elopement Incidents:</a:t>
            </a:r>
          </a:p>
        </p:txBody>
      </p:sp>
      <p:pic>
        <p:nvPicPr>
          <p:cNvPr id="4" name="Picture 3">
            <a:hlinkClick r:id="rId5"/>
            <a:extLst>
              <a:ext uri="{FF2B5EF4-FFF2-40B4-BE49-F238E27FC236}">
                <a16:creationId xmlns:a16="http://schemas.microsoft.com/office/drawing/2014/main" id="{18C5B468-1680-9864-7292-994CB92DD4AF}"/>
              </a:ext>
            </a:extLst>
          </p:cNvPr>
          <p:cNvPicPr>
            <a:picLocks noChangeAspect="1"/>
          </p:cNvPicPr>
          <p:nvPr/>
        </p:nvPicPr>
        <p:blipFill>
          <a:blip r:embed="rId6"/>
          <a:stretch>
            <a:fillRect/>
          </a:stretch>
        </p:blipFill>
        <p:spPr>
          <a:xfrm>
            <a:off x="6463467" y="5054475"/>
            <a:ext cx="2084279" cy="1688028"/>
          </a:xfrm>
          <a:prstGeom prst="rect">
            <a:avLst/>
          </a:prstGeom>
        </p:spPr>
      </p:pic>
      <p:pic>
        <p:nvPicPr>
          <p:cNvPr id="8" name="Picture 7">
            <a:hlinkClick r:id="rId5"/>
            <a:extLst>
              <a:ext uri="{FF2B5EF4-FFF2-40B4-BE49-F238E27FC236}">
                <a16:creationId xmlns:a16="http://schemas.microsoft.com/office/drawing/2014/main" id="{9F062BCB-9FFC-6E72-62FE-D109CE0716E1}"/>
              </a:ext>
            </a:extLst>
          </p:cNvPr>
          <p:cNvPicPr>
            <a:picLocks noChangeAspect="1"/>
          </p:cNvPicPr>
          <p:nvPr/>
        </p:nvPicPr>
        <p:blipFill>
          <a:blip r:embed="rId7"/>
          <a:stretch>
            <a:fillRect/>
          </a:stretch>
        </p:blipFill>
        <p:spPr>
          <a:xfrm>
            <a:off x="9337253" y="5054475"/>
            <a:ext cx="2184187" cy="1633972"/>
          </a:xfrm>
          <a:prstGeom prst="rect">
            <a:avLst/>
          </a:prstGeom>
        </p:spPr>
      </p:pic>
      <p:pic>
        <p:nvPicPr>
          <p:cNvPr id="11" name="Graphic 10" descr="Play with solid fill">
            <a:extLst>
              <a:ext uri="{FF2B5EF4-FFF2-40B4-BE49-F238E27FC236}">
                <a16:creationId xmlns:a16="http://schemas.microsoft.com/office/drawing/2014/main" id="{D2E12E61-8396-CA1C-B126-A8DD78A1394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20993" y="5528967"/>
            <a:ext cx="769226" cy="754680"/>
          </a:xfrm>
          <a:prstGeom prst="rect">
            <a:avLst/>
          </a:prstGeom>
        </p:spPr>
      </p:pic>
      <p:pic>
        <p:nvPicPr>
          <p:cNvPr id="15" name="Graphic 14" descr="Play with solid fill">
            <a:extLst>
              <a:ext uri="{FF2B5EF4-FFF2-40B4-BE49-F238E27FC236}">
                <a16:creationId xmlns:a16="http://schemas.microsoft.com/office/drawing/2014/main" id="{9051E277-5A58-107F-0B3A-5D3F0FA9E21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044733" y="5588609"/>
            <a:ext cx="769226" cy="754680"/>
          </a:xfrm>
          <a:prstGeom prst="rect">
            <a:avLst/>
          </a:prstGeom>
        </p:spPr>
      </p:pic>
    </p:spTree>
    <p:extLst>
      <p:ext uri="{BB962C8B-B14F-4D97-AF65-F5344CB8AC3E}">
        <p14:creationId xmlns:p14="http://schemas.microsoft.com/office/powerpoint/2010/main" val="4291902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DF64B7A-7F5D-40FC-35DC-59D6A10F79DA}"/>
              </a:ext>
            </a:extLst>
          </p:cNvPr>
          <p:cNvSpPr txBox="1">
            <a:spLocks/>
          </p:cNvSpPr>
          <p:nvPr/>
        </p:nvSpPr>
        <p:spPr>
          <a:xfrm>
            <a:off x="182879" y="327983"/>
            <a:ext cx="8864867"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ELOPEMENT – security risks AROUND </a:t>
            </a:r>
            <a:r>
              <a:rPr lang="en-US" sz="2800" u="sng" noProof="0" dirty="0" err="1">
                <a:solidFill>
                  <a:schemeClr val="accent1">
                    <a:lumMod val="75000"/>
                  </a:schemeClr>
                </a:solidFill>
                <a:latin typeface="+mn-lt"/>
              </a:rPr>
              <a:t>hxes</a:t>
            </a:r>
            <a:endParaRPr lang="en-US" sz="2800" u="sng" noProof="0" dirty="0">
              <a:solidFill>
                <a:schemeClr val="accent1">
                  <a:lumMod val="75000"/>
                </a:schemeClr>
              </a:solidFill>
              <a:latin typeface="+mn-lt"/>
            </a:endParaRPr>
          </a:p>
        </p:txBody>
      </p:sp>
      <p:sp>
        <p:nvSpPr>
          <p:cNvPr id="8" name="Text Placeholder 2">
            <a:extLst>
              <a:ext uri="{FF2B5EF4-FFF2-40B4-BE49-F238E27FC236}">
                <a16:creationId xmlns:a16="http://schemas.microsoft.com/office/drawing/2014/main" id="{37962868-3157-5FF3-3402-E378C4E8B29A}"/>
              </a:ext>
            </a:extLst>
          </p:cNvPr>
          <p:cNvSpPr>
            <a:spLocks noGrp="1"/>
          </p:cNvSpPr>
          <p:nvPr>
            <p:ph type="body" sz="quarter" idx="11"/>
          </p:nvPr>
        </p:nvSpPr>
        <p:spPr>
          <a:xfrm>
            <a:off x="1167062" y="808385"/>
            <a:ext cx="5582653" cy="1197365"/>
          </a:xfrm>
        </p:spPr>
        <p:txBody>
          <a:bodyPr numCol="2">
            <a:normAutofit/>
          </a:bodyPr>
          <a:lstStyle/>
          <a:p>
            <a:pPr marL="342900" indent="-342900" algn="just">
              <a:buAutoNum type="arabicPeriod"/>
            </a:pPr>
            <a:r>
              <a:rPr lang="en-US" sz="1600" dirty="0">
                <a:solidFill>
                  <a:schemeClr val="tx2">
                    <a:lumMod val="75000"/>
                  </a:schemeClr>
                </a:solidFill>
              </a:rPr>
              <a:t>Aberdeen Thruway</a:t>
            </a:r>
          </a:p>
          <a:p>
            <a:pPr marL="342900" indent="-342900" algn="just">
              <a:buAutoNum type="arabicPeriod"/>
            </a:pPr>
            <a:r>
              <a:rPr lang="en-US" sz="1600" dirty="0">
                <a:solidFill>
                  <a:schemeClr val="tx2">
                    <a:lumMod val="75000"/>
                  </a:schemeClr>
                </a:solidFill>
              </a:rPr>
              <a:t>Train tracks and station</a:t>
            </a:r>
          </a:p>
          <a:p>
            <a:pPr marL="342900" indent="-342900" algn="just">
              <a:buAutoNum type="arabicPeriod"/>
            </a:pPr>
            <a:r>
              <a:rPr lang="en-US" sz="1600" dirty="0">
                <a:solidFill>
                  <a:schemeClr val="tx2">
                    <a:lumMod val="75000"/>
                  </a:schemeClr>
                </a:solidFill>
              </a:rPr>
              <a:t>Dog park</a:t>
            </a:r>
          </a:p>
        </p:txBody>
      </p:sp>
      <p:sp>
        <p:nvSpPr>
          <p:cNvPr id="9" name="Text Placeholder 2">
            <a:extLst>
              <a:ext uri="{FF2B5EF4-FFF2-40B4-BE49-F238E27FC236}">
                <a16:creationId xmlns:a16="http://schemas.microsoft.com/office/drawing/2014/main" id="{1FB5A555-2B10-96CD-9ED8-D9699B5DE90B}"/>
              </a:ext>
            </a:extLst>
          </p:cNvPr>
          <p:cNvSpPr txBox="1">
            <a:spLocks/>
          </p:cNvSpPr>
          <p:nvPr/>
        </p:nvSpPr>
        <p:spPr>
          <a:xfrm>
            <a:off x="6749715" y="808385"/>
            <a:ext cx="5582653" cy="1761492"/>
          </a:xfrm>
          <a:prstGeom prst="rect">
            <a:avLst/>
          </a:prstGeom>
        </p:spPr>
        <p:txBody>
          <a:bodyPr vert="horz" lIns="91440" tIns="45720" rIns="91440" bIns="45720" numCol="2"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startAt="4"/>
            </a:pPr>
            <a:r>
              <a:rPr lang="en-US" sz="1600" dirty="0">
                <a:solidFill>
                  <a:schemeClr val="tx2">
                    <a:lumMod val="75000"/>
                  </a:schemeClr>
                </a:solidFill>
              </a:rPr>
              <a:t>Pulaski Highway</a:t>
            </a:r>
          </a:p>
          <a:p>
            <a:pPr marL="342900" indent="-342900" algn="just">
              <a:buFont typeface="+mj-lt"/>
              <a:buAutoNum type="arabicPeriod" startAt="4"/>
            </a:pPr>
            <a:r>
              <a:rPr lang="en-US" sz="1600" dirty="0">
                <a:solidFill>
                  <a:schemeClr val="tx2">
                    <a:lumMod val="75000"/>
                  </a:schemeClr>
                </a:solidFill>
              </a:rPr>
              <a:t>Water sources around</a:t>
            </a:r>
          </a:p>
        </p:txBody>
      </p:sp>
      <p:pic>
        <p:nvPicPr>
          <p:cNvPr id="11" name="Picture 10">
            <a:extLst>
              <a:ext uri="{FF2B5EF4-FFF2-40B4-BE49-F238E27FC236}">
                <a16:creationId xmlns:a16="http://schemas.microsoft.com/office/drawing/2014/main" id="{D827C3FF-DE2C-F379-AD6C-F203ADD079BA}"/>
              </a:ext>
            </a:extLst>
          </p:cNvPr>
          <p:cNvPicPr>
            <a:picLocks noChangeAspect="1"/>
          </p:cNvPicPr>
          <p:nvPr/>
        </p:nvPicPr>
        <p:blipFill>
          <a:blip r:embed="rId2"/>
          <a:stretch>
            <a:fillRect/>
          </a:stretch>
        </p:blipFill>
        <p:spPr>
          <a:xfrm>
            <a:off x="866273" y="1903000"/>
            <a:ext cx="10756231" cy="4436422"/>
          </a:xfrm>
          <a:prstGeom prst="rect">
            <a:avLst/>
          </a:prstGeom>
        </p:spPr>
      </p:pic>
    </p:spTree>
    <p:extLst>
      <p:ext uri="{BB962C8B-B14F-4D97-AF65-F5344CB8AC3E}">
        <p14:creationId xmlns:p14="http://schemas.microsoft.com/office/powerpoint/2010/main" val="1459678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A9B4D-C201-B556-289A-8BDE4CFB80E7}"/>
            </a:ext>
          </a:extLst>
        </p:cNvPr>
        <p:cNvGrpSpPr/>
        <p:nvPr/>
      </p:nvGrpSpPr>
      <p:grpSpPr>
        <a:xfrm>
          <a:off x="0" y="0"/>
          <a:ext cx="0" cy="0"/>
          <a:chOff x="0" y="0"/>
          <a:chExt cx="0" cy="0"/>
        </a:xfrm>
      </p:grpSpPr>
      <p:sp>
        <p:nvSpPr>
          <p:cNvPr id="5" name="Text Placeholder 11">
            <a:extLst>
              <a:ext uri="{FF2B5EF4-FFF2-40B4-BE49-F238E27FC236}">
                <a16:creationId xmlns:a16="http://schemas.microsoft.com/office/drawing/2014/main" id="{0594C517-5888-6576-AD4A-B1FB9216EAC5}"/>
              </a:ext>
            </a:extLst>
          </p:cNvPr>
          <p:cNvSpPr txBox="1">
            <a:spLocks/>
          </p:cNvSpPr>
          <p:nvPr/>
        </p:nvSpPr>
        <p:spPr>
          <a:xfrm>
            <a:off x="0" y="333953"/>
            <a:ext cx="6153803"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ELEMENTS TO INCLUDE IN IEP</a:t>
            </a:r>
          </a:p>
        </p:txBody>
      </p:sp>
      <p:sp>
        <p:nvSpPr>
          <p:cNvPr id="2" name="Text Placeholder 2">
            <a:extLst>
              <a:ext uri="{FF2B5EF4-FFF2-40B4-BE49-F238E27FC236}">
                <a16:creationId xmlns:a16="http://schemas.microsoft.com/office/drawing/2014/main" id="{A29121A2-04AB-B70C-E7F1-F5C9F0C12997}"/>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sp>
        <p:nvSpPr>
          <p:cNvPr id="3" name="Text Placeholder 2">
            <a:extLst>
              <a:ext uri="{FF2B5EF4-FFF2-40B4-BE49-F238E27FC236}">
                <a16:creationId xmlns:a16="http://schemas.microsoft.com/office/drawing/2014/main" id="{99E7DC49-2E6B-4D7D-5613-68F2DE4AFEA0}"/>
              </a:ext>
            </a:extLst>
          </p:cNvPr>
          <p:cNvSpPr>
            <a:spLocks noGrp="1"/>
          </p:cNvSpPr>
          <p:nvPr>
            <p:ph type="body" sz="quarter" idx="11"/>
          </p:nvPr>
        </p:nvSpPr>
        <p:spPr>
          <a:xfrm>
            <a:off x="484471" y="837398"/>
            <a:ext cx="11223058" cy="5534526"/>
          </a:xfrm>
        </p:spPr>
        <p:txBody>
          <a:bodyPr>
            <a:normAutofit/>
          </a:bodyPr>
          <a:lstStyle/>
          <a:p>
            <a:pPr algn="just"/>
            <a:r>
              <a:rPr lang="en-US" sz="1600" b="1" dirty="0">
                <a:solidFill>
                  <a:schemeClr val="tx2">
                    <a:lumMod val="75000"/>
                  </a:schemeClr>
                </a:solidFill>
              </a:rPr>
              <a:t>Behavioral and Environmental Accommodations</a:t>
            </a:r>
          </a:p>
          <a:p>
            <a:pPr marL="285750" indent="-285750" algn="just">
              <a:buFont typeface="Arial" panose="020B0604020202020204" pitchFamily="34" charset="0"/>
              <a:buChar char="•"/>
            </a:pPr>
            <a:r>
              <a:rPr lang="en-US" sz="1600" dirty="0">
                <a:solidFill>
                  <a:schemeClr val="tx2">
                    <a:lumMod val="75000"/>
                  </a:schemeClr>
                </a:solidFill>
              </a:rPr>
              <a:t>Non-Contingent Breaks: Scheduled/sensory breaks based on overstimulation, not tied to performance or earned compliance.</a:t>
            </a:r>
          </a:p>
          <a:p>
            <a:pPr marL="285750" indent="-285750" algn="just">
              <a:buFont typeface="Arial" panose="020B0604020202020204" pitchFamily="34" charset="0"/>
              <a:buChar char="•"/>
            </a:pPr>
            <a:r>
              <a:rPr lang="en-US" sz="1600" dirty="0">
                <a:solidFill>
                  <a:schemeClr val="tx2">
                    <a:lumMod val="75000"/>
                  </a:schemeClr>
                </a:solidFill>
              </a:rPr>
              <a:t>Flexible Seating: Dynamic seating options to support movement needs throughout the day.</a:t>
            </a:r>
          </a:p>
          <a:p>
            <a:pPr marL="285750" indent="-285750" algn="just">
              <a:buFont typeface="Arial" panose="020B0604020202020204" pitchFamily="34" charset="0"/>
              <a:buChar char="•"/>
            </a:pPr>
            <a:r>
              <a:rPr lang="en-US" sz="1600" dirty="0">
                <a:solidFill>
                  <a:schemeClr val="tx2">
                    <a:lumMod val="75000"/>
                  </a:schemeClr>
                </a:solidFill>
              </a:rPr>
              <a:t>Oral Motor Supports: Inclusion of a vibrating chewy to address mouthing as a primary self-soothing/regulation mechanism.</a:t>
            </a:r>
          </a:p>
          <a:p>
            <a:pPr marL="285750" indent="-285750" algn="just">
              <a:buFont typeface="Arial" panose="020B0604020202020204" pitchFamily="34" charset="0"/>
              <a:buChar char="•"/>
            </a:pPr>
            <a:r>
              <a:rPr lang="en-US" sz="1600" dirty="0">
                <a:solidFill>
                  <a:schemeClr val="tx2">
                    <a:lumMod val="75000"/>
                  </a:schemeClr>
                </a:solidFill>
              </a:rPr>
              <a:t>Sensory Breaks: Ensure that he is able to access a separate area to regulate before he goes into full sensory meltdown.</a:t>
            </a:r>
          </a:p>
          <a:p>
            <a:pPr marL="285750" indent="-285750" algn="just">
              <a:buFont typeface="Arial" panose="020B0604020202020204" pitchFamily="34" charset="0"/>
              <a:buChar char="•"/>
            </a:pPr>
            <a:r>
              <a:rPr lang="en-US" sz="1600" dirty="0">
                <a:solidFill>
                  <a:schemeClr val="tx2">
                    <a:lumMod val="75000"/>
                  </a:schemeClr>
                </a:solidFill>
              </a:rPr>
              <a:t>Sensory Impact on Environment: Management strategies for loud vocalizations/singing, recognizing their impact on peer learning.</a:t>
            </a:r>
            <a:endParaRPr lang="en-US" sz="1600" dirty="0">
              <a:solidFill>
                <a:schemeClr val="tx2">
                  <a:lumMod val="75000"/>
                </a:schemeClr>
              </a:solidFill>
              <a:highlight>
                <a:srgbClr val="FFFF00"/>
              </a:highlight>
            </a:endParaRPr>
          </a:p>
          <a:p>
            <a:pPr algn="just"/>
            <a:endParaRPr lang="en-US" sz="1600" dirty="0">
              <a:solidFill>
                <a:schemeClr val="tx2">
                  <a:lumMod val="75000"/>
                </a:schemeClr>
              </a:solidFill>
              <a:highlight>
                <a:srgbClr val="FFFF00"/>
              </a:highlight>
            </a:endParaRPr>
          </a:p>
          <a:p>
            <a:pPr algn="just"/>
            <a:r>
              <a:rPr lang="en-US" sz="1600" b="1" dirty="0">
                <a:solidFill>
                  <a:schemeClr val="tx2">
                    <a:lumMod val="75000"/>
                  </a:schemeClr>
                </a:solidFill>
              </a:rPr>
              <a:t>Targeted Support and Program Integration</a:t>
            </a:r>
          </a:p>
          <a:p>
            <a:pPr marL="285750" indent="-285750" algn="just">
              <a:buFont typeface="Arial" panose="020B0604020202020204" pitchFamily="34" charset="0"/>
              <a:buChar char="•"/>
            </a:pPr>
            <a:r>
              <a:rPr lang="en-US" sz="1600" dirty="0">
                <a:solidFill>
                  <a:schemeClr val="tx2">
                    <a:lumMod val="75000"/>
                  </a:schemeClr>
                </a:solidFill>
              </a:rPr>
              <a:t>Behavior Intervention: Integration of the Trellis ABA Behavior Plan, specifically addressing problematic and self-injurious behaviors (hand/knee biting, head banging, self-slapping).</a:t>
            </a:r>
          </a:p>
          <a:p>
            <a:pPr marL="285750" indent="-285750" algn="just">
              <a:buFont typeface="Arial" panose="020B0604020202020204" pitchFamily="34" charset="0"/>
              <a:buChar char="•"/>
            </a:pPr>
            <a:r>
              <a:rPr lang="en-US" sz="1600" dirty="0">
                <a:solidFill>
                  <a:schemeClr val="tx2">
                    <a:lumMod val="75000"/>
                  </a:schemeClr>
                </a:solidFill>
              </a:rPr>
              <a:t>Functional Life Skills Focus: Prioritization of independent eating and toileting routines within daily goals.  </a:t>
            </a:r>
          </a:p>
          <a:p>
            <a:pPr marL="285750" indent="-285750" algn="just">
              <a:buFont typeface="Arial" panose="020B0604020202020204" pitchFamily="34" charset="0"/>
              <a:buChar char="•"/>
            </a:pPr>
            <a:r>
              <a:rPr lang="en-US" sz="1600" dirty="0">
                <a:solidFill>
                  <a:schemeClr val="tx2">
                    <a:lumMod val="75000"/>
                  </a:schemeClr>
                </a:solidFill>
              </a:rPr>
              <a:t>Behavior Assessment:  Functional Behavior Assessment (FBA) prior to or upon placement in a school setting.</a:t>
            </a:r>
          </a:p>
          <a:p>
            <a:pPr marL="285750" indent="-285750" algn="just">
              <a:buFont typeface="Arial" panose="020B0604020202020204" pitchFamily="34" charset="0"/>
              <a:buChar char="•"/>
            </a:pPr>
            <a:r>
              <a:rPr lang="en-US" sz="1600" dirty="0">
                <a:solidFill>
                  <a:schemeClr val="tx2">
                    <a:lumMod val="75000"/>
                  </a:schemeClr>
                </a:solidFill>
              </a:rPr>
              <a:t>Home-School Communication: Supplementary aid requiring a daily communication log (parent-provided template available if there is not an established template).</a:t>
            </a:r>
          </a:p>
        </p:txBody>
      </p:sp>
    </p:spTree>
    <p:extLst>
      <p:ext uri="{BB962C8B-B14F-4D97-AF65-F5344CB8AC3E}">
        <p14:creationId xmlns:p14="http://schemas.microsoft.com/office/powerpoint/2010/main" val="4243206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B04B4-5095-DC69-37CB-520A50CB2938}"/>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5AD0CEA-0D14-C328-68D6-B3778B9592D8}"/>
              </a:ext>
            </a:extLst>
          </p:cNvPr>
          <p:cNvPicPr>
            <a:picLocks noChangeAspect="1"/>
          </p:cNvPicPr>
          <p:nvPr/>
        </p:nvPicPr>
        <p:blipFill>
          <a:blip r:embed="rId2"/>
          <a:stretch>
            <a:fillRect/>
          </a:stretch>
        </p:blipFill>
        <p:spPr>
          <a:xfrm>
            <a:off x="1854805" y="1285576"/>
            <a:ext cx="8097380" cy="4286848"/>
          </a:xfrm>
          <a:prstGeom prst="rect">
            <a:avLst/>
          </a:prstGeom>
        </p:spPr>
      </p:pic>
    </p:spTree>
    <p:extLst>
      <p:ext uri="{BB962C8B-B14F-4D97-AF65-F5344CB8AC3E}">
        <p14:creationId xmlns:p14="http://schemas.microsoft.com/office/powerpoint/2010/main" val="2154064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2AE49-C13A-6DCF-840D-A265ECAE27C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D209EC9-283F-06E2-60CD-9F15843F6489}"/>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2374291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63AD1-0721-09B8-4E38-01527CF36A8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6B9DD21-47D9-1C4E-B65F-6E341CB820EA}"/>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917015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83BC3D99-CB67-1D73-2E88-2FE8EBBFD1EC}"/>
              </a:ext>
            </a:extLst>
          </p:cNvPr>
          <p:cNvSpPr txBox="1">
            <a:spLocks/>
          </p:cNvSpPr>
          <p:nvPr/>
        </p:nvSpPr>
        <p:spPr>
          <a:xfrm>
            <a:off x="87456" y="1813304"/>
            <a:ext cx="2410166"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noProof="0" dirty="0">
                <a:solidFill>
                  <a:schemeClr val="accent6">
                    <a:lumMod val="75000"/>
                  </a:schemeClr>
                </a:solidFill>
                <a:latin typeface="+mn-lt"/>
              </a:rPr>
              <a:t>PA EARLY </a:t>
            </a:r>
            <a:r>
              <a:rPr lang="en-US" noProof="0" dirty="0" err="1">
                <a:solidFill>
                  <a:schemeClr val="accent6">
                    <a:lumMod val="75000"/>
                  </a:schemeClr>
                </a:solidFill>
                <a:latin typeface="+mn-lt"/>
              </a:rPr>
              <a:t>inTERVENTION</a:t>
            </a:r>
            <a:endParaRPr lang="en-US" noProof="0" dirty="0">
              <a:solidFill>
                <a:schemeClr val="accent6">
                  <a:lumMod val="75000"/>
                </a:schemeClr>
              </a:solidFill>
              <a:latin typeface="+mn-lt"/>
            </a:endParaRPr>
          </a:p>
        </p:txBody>
      </p:sp>
      <p:sp>
        <p:nvSpPr>
          <p:cNvPr id="5" name="Rectangle 4">
            <a:extLst>
              <a:ext uri="{FF2B5EF4-FFF2-40B4-BE49-F238E27FC236}">
                <a16:creationId xmlns:a16="http://schemas.microsoft.com/office/drawing/2014/main" id="{F201246E-B7CA-9294-AD6A-736225CFC1AB}"/>
              </a:ext>
              <a:ext uri="{C183D7F6-B498-43B3-948B-1728B52AA6E4}">
                <adec:decorative xmlns:adec="http://schemas.microsoft.com/office/drawing/2017/decorative" val="1"/>
              </a:ext>
            </a:extLst>
          </p:cNvPr>
          <p:cNvSpPr/>
          <p:nvPr/>
        </p:nvSpPr>
        <p:spPr>
          <a:xfrm>
            <a:off x="125135" y="2714495"/>
            <a:ext cx="2216277" cy="163541"/>
          </a:xfrm>
          <a:prstGeom prst="rect">
            <a:avLst/>
          </a:prstGeom>
          <a:gradFill>
            <a:gsLst>
              <a:gs pos="0">
                <a:schemeClr val="accent1">
                  <a:lumMod val="60000"/>
                  <a:lumOff val="40000"/>
                </a:schemeClr>
              </a:gs>
              <a:gs pos="100000">
                <a:schemeClr val="accent3">
                  <a:lumMod val="60000"/>
                  <a:lumOff val="40000"/>
                </a:schemeClr>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lumMod val="95000"/>
                </a:schemeClr>
              </a:solidFill>
            </a:endParaRPr>
          </a:p>
        </p:txBody>
      </p:sp>
      <p:sp>
        <p:nvSpPr>
          <p:cNvPr id="6" name="Text Placeholder 11">
            <a:extLst>
              <a:ext uri="{FF2B5EF4-FFF2-40B4-BE49-F238E27FC236}">
                <a16:creationId xmlns:a16="http://schemas.microsoft.com/office/drawing/2014/main" id="{4D300245-951E-9804-A98B-5C7EBD9D2DF4}"/>
              </a:ext>
            </a:extLst>
          </p:cNvPr>
          <p:cNvSpPr txBox="1">
            <a:spLocks/>
          </p:cNvSpPr>
          <p:nvPr/>
        </p:nvSpPr>
        <p:spPr>
          <a:xfrm>
            <a:off x="125135" y="2483165"/>
            <a:ext cx="1996440" cy="245276"/>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noProof="0" dirty="0">
                <a:solidFill>
                  <a:schemeClr val="tx2">
                    <a:lumMod val="75000"/>
                  </a:schemeClr>
                </a:solidFill>
              </a:rPr>
              <a:t>9/24/2021</a:t>
            </a:r>
          </a:p>
        </p:txBody>
      </p:sp>
      <p:sp>
        <p:nvSpPr>
          <p:cNvPr id="7" name="Text Placeholder 11">
            <a:extLst>
              <a:ext uri="{FF2B5EF4-FFF2-40B4-BE49-F238E27FC236}">
                <a16:creationId xmlns:a16="http://schemas.microsoft.com/office/drawing/2014/main" id="{14C30AC5-4DA1-3E40-5813-3CCF9683E8D6}"/>
              </a:ext>
            </a:extLst>
          </p:cNvPr>
          <p:cNvSpPr txBox="1">
            <a:spLocks/>
          </p:cNvSpPr>
          <p:nvPr/>
        </p:nvSpPr>
        <p:spPr>
          <a:xfrm>
            <a:off x="2651059" y="1834080"/>
            <a:ext cx="1996440"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noProof="0" dirty="0" err="1">
                <a:solidFill>
                  <a:schemeClr val="accent6">
                    <a:lumMod val="75000"/>
                  </a:schemeClr>
                </a:solidFill>
                <a:latin typeface="+mn-lt"/>
              </a:rPr>
              <a:t>LearNING</a:t>
            </a:r>
            <a:r>
              <a:rPr lang="en-US" noProof="0" dirty="0">
                <a:solidFill>
                  <a:schemeClr val="accent6">
                    <a:lumMod val="75000"/>
                  </a:schemeClr>
                </a:solidFill>
                <a:latin typeface="+mn-lt"/>
              </a:rPr>
              <a:t> CENTER</a:t>
            </a:r>
          </a:p>
        </p:txBody>
      </p:sp>
      <p:sp>
        <p:nvSpPr>
          <p:cNvPr id="8" name="Rectangle 7">
            <a:extLst>
              <a:ext uri="{FF2B5EF4-FFF2-40B4-BE49-F238E27FC236}">
                <a16:creationId xmlns:a16="http://schemas.microsoft.com/office/drawing/2014/main" id="{9661D151-BCFA-031F-3DFF-5235605408B0}"/>
              </a:ext>
              <a:ext uri="{C183D7F6-B498-43B3-948B-1728B52AA6E4}">
                <adec:decorative xmlns:adec="http://schemas.microsoft.com/office/drawing/2017/decorative" val="1"/>
              </a:ext>
            </a:extLst>
          </p:cNvPr>
          <p:cNvSpPr/>
          <p:nvPr/>
        </p:nvSpPr>
        <p:spPr>
          <a:xfrm>
            <a:off x="2478022" y="2728441"/>
            <a:ext cx="2283883" cy="149595"/>
          </a:xfrm>
          <a:prstGeom prst="rect">
            <a:avLst/>
          </a:prstGeom>
          <a:gradFill>
            <a:gsLst>
              <a:gs pos="0">
                <a:schemeClr val="accent3">
                  <a:lumMod val="60000"/>
                  <a:lumOff val="40000"/>
                </a:schemeClr>
              </a:gs>
              <a:gs pos="100000">
                <a:schemeClr val="accent2">
                  <a:lumMod val="60000"/>
                  <a:lumOff val="40000"/>
                </a:schemeClr>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lumMod val="95000"/>
                </a:schemeClr>
              </a:solidFill>
            </a:endParaRPr>
          </a:p>
        </p:txBody>
      </p:sp>
      <p:sp>
        <p:nvSpPr>
          <p:cNvPr id="11" name="Rectangle 10">
            <a:extLst>
              <a:ext uri="{FF2B5EF4-FFF2-40B4-BE49-F238E27FC236}">
                <a16:creationId xmlns:a16="http://schemas.microsoft.com/office/drawing/2014/main" id="{37651C11-305C-E4F7-14D3-979D057C213E}"/>
              </a:ext>
              <a:ext uri="{C183D7F6-B498-43B3-948B-1728B52AA6E4}">
                <adec:decorative xmlns:adec="http://schemas.microsoft.com/office/drawing/2017/decorative" val="1"/>
              </a:ext>
            </a:extLst>
          </p:cNvPr>
          <p:cNvSpPr/>
          <p:nvPr/>
        </p:nvSpPr>
        <p:spPr>
          <a:xfrm>
            <a:off x="4898514" y="2728441"/>
            <a:ext cx="2527235" cy="131577"/>
          </a:xfrm>
          <a:prstGeom prst="rect">
            <a:avLst/>
          </a:prstGeom>
          <a:gradFill>
            <a:gsLst>
              <a:gs pos="0">
                <a:schemeClr val="accent2">
                  <a:lumMod val="60000"/>
                  <a:lumOff val="40000"/>
                </a:schemeClr>
              </a:gs>
              <a:gs pos="100000">
                <a:schemeClr val="accent5">
                  <a:lumMod val="60000"/>
                  <a:lumOff val="40000"/>
                </a:schemeClr>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lumMod val="95000"/>
                </a:schemeClr>
              </a:solidFill>
            </a:endParaRPr>
          </a:p>
        </p:txBody>
      </p:sp>
      <p:sp>
        <p:nvSpPr>
          <p:cNvPr id="14" name="Rectangle 13">
            <a:extLst>
              <a:ext uri="{FF2B5EF4-FFF2-40B4-BE49-F238E27FC236}">
                <a16:creationId xmlns:a16="http://schemas.microsoft.com/office/drawing/2014/main" id="{C6B93E85-D558-9BB6-F4CA-4B0B1ECD1B86}"/>
              </a:ext>
              <a:ext uri="{C183D7F6-B498-43B3-948B-1728B52AA6E4}">
                <adec:decorative xmlns:adec="http://schemas.microsoft.com/office/drawing/2017/decorative" val="1"/>
              </a:ext>
            </a:extLst>
          </p:cNvPr>
          <p:cNvSpPr/>
          <p:nvPr/>
        </p:nvSpPr>
        <p:spPr>
          <a:xfrm flipV="1">
            <a:off x="7505370" y="2715915"/>
            <a:ext cx="2244021" cy="131577"/>
          </a:xfrm>
          <a:prstGeom prst="rect">
            <a:avLst/>
          </a:prstGeom>
          <a:gradFill>
            <a:gsLst>
              <a:gs pos="0">
                <a:schemeClr val="accent5">
                  <a:lumMod val="60000"/>
                  <a:lumOff val="40000"/>
                </a:schemeClr>
              </a:gs>
              <a:gs pos="100000">
                <a:schemeClr val="accent6">
                  <a:lumMod val="60000"/>
                  <a:lumOff val="40000"/>
                </a:schemeClr>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lumMod val="95000"/>
                </a:schemeClr>
              </a:solidFill>
            </a:endParaRPr>
          </a:p>
        </p:txBody>
      </p:sp>
      <p:sp>
        <p:nvSpPr>
          <p:cNvPr id="17" name="Rectangle 16">
            <a:extLst>
              <a:ext uri="{FF2B5EF4-FFF2-40B4-BE49-F238E27FC236}">
                <a16:creationId xmlns:a16="http://schemas.microsoft.com/office/drawing/2014/main" id="{1AEF3182-FBF5-1264-AE6B-3FB2B2A590E3}"/>
              </a:ext>
              <a:ext uri="{C183D7F6-B498-43B3-948B-1728B52AA6E4}">
                <adec:decorative xmlns:adec="http://schemas.microsoft.com/office/drawing/2017/decorative" val="1"/>
              </a:ext>
            </a:extLst>
          </p:cNvPr>
          <p:cNvSpPr/>
          <p:nvPr/>
        </p:nvSpPr>
        <p:spPr>
          <a:xfrm>
            <a:off x="9877855" y="2717291"/>
            <a:ext cx="2215379" cy="139828"/>
          </a:xfrm>
          <a:prstGeom prst="rect">
            <a:avLst/>
          </a:prstGeom>
          <a:gradFill>
            <a:gsLst>
              <a:gs pos="0">
                <a:schemeClr val="accent6">
                  <a:lumMod val="60000"/>
                  <a:lumOff val="40000"/>
                </a:schemeClr>
              </a:gs>
              <a:gs pos="100000">
                <a:schemeClr val="accent6">
                  <a:lumMod val="40000"/>
                  <a:lumOff val="60000"/>
                </a:schemeClr>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lumMod val="95000"/>
                </a:schemeClr>
              </a:solidFill>
            </a:endParaRPr>
          </a:p>
        </p:txBody>
      </p:sp>
      <p:sp>
        <p:nvSpPr>
          <p:cNvPr id="20" name="Text Placeholder 11">
            <a:extLst>
              <a:ext uri="{FF2B5EF4-FFF2-40B4-BE49-F238E27FC236}">
                <a16:creationId xmlns:a16="http://schemas.microsoft.com/office/drawing/2014/main" id="{CB249651-2EE0-1487-2EB5-1B948AEF471A}"/>
              </a:ext>
            </a:extLst>
          </p:cNvPr>
          <p:cNvSpPr txBox="1">
            <a:spLocks/>
          </p:cNvSpPr>
          <p:nvPr/>
        </p:nvSpPr>
        <p:spPr>
          <a:xfrm>
            <a:off x="125135" y="2988728"/>
            <a:ext cx="1996440" cy="245276"/>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noProof="0" dirty="0">
                <a:solidFill>
                  <a:schemeClr val="tx2">
                    <a:lumMod val="75000"/>
                  </a:schemeClr>
                </a:solidFill>
              </a:rPr>
              <a:t>First evaluation</a:t>
            </a:r>
          </a:p>
          <a:p>
            <a:r>
              <a:rPr lang="en-US" sz="1600" noProof="0" dirty="0">
                <a:solidFill>
                  <a:schemeClr val="tx2">
                    <a:lumMod val="75000"/>
                  </a:schemeClr>
                </a:solidFill>
              </a:rPr>
              <a:t>Determination:</a:t>
            </a:r>
          </a:p>
          <a:p>
            <a:r>
              <a:rPr lang="en-US" sz="1600" noProof="0" dirty="0">
                <a:solidFill>
                  <a:schemeClr val="tx2">
                    <a:lumMod val="75000"/>
                  </a:schemeClr>
                </a:solidFill>
              </a:rPr>
              <a:t>Denied eligibility for services; communication skills were determined to be within the expected age range, despite speaking fewer than 10 words.</a:t>
            </a:r>
          </a:p>
        </p:txBody>
      </p:sp>
      <p:sp>
        <p:nvSpPr>
          <p:cNvPr id="22" name="Text Placeholder 11">
            <a:extLst>
              <a:ext uri="{FF2B5EF4-FFF2-40B4-BE49-F238E27FC236}">
                <a16:creationId xmlns:a16="http://schemas.microsoft.com/office/drawing/2014/main" id="{2D87D9C9-B643-A075-7C80-05466AFF2EB0}"/>
              </a:ext>
            </a:extLst>
          </p:cNvPr>
          <p:cNvSpPr txBox="1">
            <a:spLocks/>
          </p:cNvSpPr>
          <p:nvPr/>
        </p:nvSpPr>
        <p:spPr>
          <a:xfrm>
            <a:off x="2497622" y="2462389"/>
            <a:ext cx="2283883" cy="245276"/>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noProof="0" dirty="0">
                <a:solidFill>
                  <a:schemeClr val="tx2">
                    <a:lumMod val="75000"/>
                  </a:schemeClr>
                </a:solidFill>
              </a:rPr>
              <a:t>5/16/2022 – 08/30/2024</a:t>
            </a:r>
          </a:p>
        </p:txBody>
      </p:sp>
      <p:sp>
        <p:nvSpPr>
          <p:cNvPr id="24" name="Text Placeholder 11">
            <a:extLst>
              <a:ext uri="{FF2B5EF4-FFF2-40B4-BE49-F238E27FC236}">
                <a16:creationId xmlns:a16="http://schemas.microsoft.com/office/drawing/2014/main" id="{DD3D0861-832D-EAD8-56DA-B4585A6278CD}"/>
              </a:ext>
            </a:extLst>
          </p:cNvPr>
          <p:cNvSpPr txBox="1">
            <a:spLocks/>
          </p:cNvSpPr>
          <p:nvPr/>
        </p:nvSpPr>
        <p:spPr>
          <a:xfrm>
            <a:off x="2529665" y="2979945"/>
            <a:ext cx="2280246" cy="245276"/>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noProof="0" dirty="0">
                <a:solidFill>
                  <a:schemeClr val="tx2">
                    <a:lumMod val="75000"/>
                  </a:schemeClr>
                </a:solidFill>
              </a:rPr>
              <a:t>Action: Enrolled in a private early learning program with neurotypical children on pediatrician’s recommendation to increase peer exposure and facilitate language development.</a:t>
            </a:r>
          </a:p>
          <a:p>
            <a:r>
              <a:rPr lang="en-US" sz="1600" noProof="0" dirty="0">
                <a:solidFill>
                  <a:schemeClr val="tx2">
                    <a:lumMod val="75000"/>
                  </a:schemeClr>
                </a:solidFill>
              </a:rPr>
              <a:t>Outcome: Experienced a </a:t>
            </a:r>
            <a:r>
              <a:rPr lang="en-US" sz="1600" b="1" noProof="0" dirty="0">
                <a:solidFill>
                  <a:schemeClr val="tx2">
                    <a:lumMod val="75000"/>
                  </a:schemeClr>
                </a:solidFill>
              </a:rPr>
              <a:t>regression in communication skills</a:t>
            </a:r>
            <a:r>
              <a:rPr lang="en-US" sz="1600" noProof="0" dirty="0">
                <a:solidFill>
                  <a:schemeClr val="tx2">
                    <a:lumMod val="75000"/>
                  </a:schemeClr>
                </a:solidFill>
              </a:rPr>
              <a:t>, ultimately reducing functional speech down to a single word for expressing needs.</a:t>
            </a:r>
          </a:p>
        </p:txBody>
      </p:sp>
      <p:sp>
        <p:nvSpPr>
          <p:cNvPr id="26" name="Text Placeholder 11">
            <a:extLst>
              <a:ext uri="{FF2B5EF4-FFF2-40B4-BE49-F238E27FC236}">
                <a16:creationId xmlns:a16="http://schemas.microsoft.com/office/drawing/2014/main" id="{51420D0D-0A04-56C0-29CD-0CB1CE57EF91}"/>
              </a:ext>
            </a:extLst>
          </p:cNvPr>
          <p:cNvSpPr txBox="1">
            <a:spLocks/>
          </p:cNvSpPr>
          <p:nvPr/>
        </p:nvSpPr>
        <p:spPr>
          <a:xfrm>
            <a:off x="4918424" y="1811385"/>
            <a:ext cx="2410166"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noProof="0" dirty="0">
                <a:solidFill>
                  <a:schemeClr val="accent6">
                    <a:lumMod val="75000"/>
                  </a:schemeClr>
                </a:solidFill>
                <a:latin typeface="+mn-lt"/>
              </a:rPr>
              <a:t>PA EARLY </a:t>
            </a:r>
            <a:r>
              <a:rPr lang="en-US" noProof="0" dirty="0" err="1">
                <a:solidFill>
                  <a:schemeClr val="accent6">
                    <a:lumMod val="75000"/>
                  </a:schemeClr>
                </a:solidFill>
                <a:latin typeface="+mn-lt"/>
              </a:rPr>
              <a:t>inTERVENTION</a:t>
            </a:r>
            <a:endParaRPr lang="en-US" noProof="0" dirty="0">
              <a:solidFill>
                <a:schemeClr val="accent6">
                  <a:lumMod val="75000"/>
                </a:schemeClr>
              </a:solidFill>
              <a:latin typeface="+mn-lt"/>
            </a:endParaRPr>
          </a:p>
        </p:txBody>
      </p:sp>
      <p:sp>
        <p:nvSpPr>
          <p:cNvPr id="28" name="Text Placeholder 11">
            <a:extLst>
              <a:ext uri="{FF2B5EF4-FFF2-40B4-BE49-F238E27FC236}">
                <a16:creationId xmlns:a16="http://schemas.microsoft.com/office/drawing/2014/main" id="{A071DB27-E132-6808-564F-FE2B244F4098}"/>
              </a:ext>
            </a:extLst>
          </p:cNvPr>
          <p:cNvSpPr txBox="1">
            <a:spLocks/>
          </p:cNvSpPr>
          <p:nvPr/>
        </p:nvSpPr>
        <p:spPr>
          <a:xfrm>
            <a:off x="4890678" y="2492637"/>
            <a:ext cx="2437912" cy="245276"/>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noProof="0" dirty="0">
                <a:solidFill>
                  <a:schemeClr val="tx2">
                    <a:lumMod val="75000"/>
                  </a:schemeClr>
                </a:solidFill>
              </a:rPr>
              <a:t>10/03/2022 – 02/02/2023</a:t>
            </a:r>
          </a:p>
        </p:txBody>
      </p:sp>
      <p:sp>
        <p:nvSpPr>
          <p:cNvPr id="30" name="Text Placeholder 11">
            <a:extLst>
              <a:ext uri="{FF2B5EF4-FFF2-40B4-BE49-F238E27FC236}">
                <a16:creationId xmlns:a16="http://schemas.microsoft.com/office/drawing/2014/main" id="{46F7CFD5-3B28-5871-4104-6B75CBD94AF3}"/>
              </a:ext>
            </a:extLst>
          </p:cNvPr>
          <p:cNvSpPr txBox="1">
            <a:spLocks/>
          </p:cNvSpPr>
          <p:nvPr/>
        </p:nvSpPr>
        <p:spPr>
          <a:xfrm>
            <a:off x="5015583" y="2988728"/>
            <a:ext cx="2097488" cy="245276"/>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noProof="0" dirty="0">
                <a:solidFill>
                  <a:schemeClr val="tx2">
                    <a:lumMod val="75000"/>
                  </a:schemeClr>
                </a:solidFill>
              </a:rPr>
              <a:t>Second evaluation</a:t>
            </a:r>
          </a:p>
          <a:p>
            <a:r>
              <a:rPr lang="en-US" sz="1600" noProof="0" dirty="0">
                <a:solidFill>
                  <a:schemeClr val="tx2">
                    <a:lumMod val="75000"/>
                  </a:schemeClr>
                </a:solidFill>
              </a:rPr>
              <a:t>Determination: Found eligible and accepted for Speech-Language Pathology (SLP) services.</a:t>
            </a:r>
          </a:p>
          <a:p>
            <a:r>
              <a:rPr lang="en-US" sz="1600" noProof="0" dirty="0">
                <a:solidFill>
                  <a:schemeClr val="tx2">
                    <a:lumMod val="75000"/>
                  </a:schemeClr>
                </a:solidFill>
              </a:rPr>
              <a:t>Progress: Added Occupational Therapy (OT) services to the care plan in November 2022 following an SLP recommendation.</a:t>
            </a:r>
          </a:p>
        </p:txBody>
      </p:sp>
      <p:sp>
        <p:nvSpPr>
          <p:cNvPr id="32" name="Text Placeholder 11">
            <a:extLst>
              <a:ext uri="{FF2B5EF4-FFF2-40B4-BE49-F238E27FC236}">
                <a16:creationId xmlns:a16="http://schemas.microsoft.com/office/drawing/2014/main" id="{EEC65C44-D05E-C8A9-F851-E608268FE103}"/>
              </a:ext>
            </a:extLst>
          </p:cNvPr>
          <p:cNvSpPr txBox="1">
            <a:spLocks/>
          </p:cNvSpPr>
          <p:nvPr/>
        </p:nvSpPr>
        <p:spPr>
          <a:xfrm>
            <a:off x="7562358" y="2975216"/>
            <a:ext cx="1996440" cy="245276"/>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noProof="0" dirty="0">
                <a:solidFill>
                  <a:schemeClr val="tx2">
                    <a:lumMod val="75000"/>
                  </a:schemeClr>
                </a:solidFill>
              </a:rPr>
              <a:t>Third evaluation</a:t>
            </a:r>
          </a:p>
          <a:p>
            <a:r>
              <a:rPr lang="en-US" sz="1600" noProof="0" dirty="0">
                <a:solidFill>
                  <a:schemeClr val="tx2">
                    <a:lumMod val="75000"/>
                  </a:schemeClr>
                </a:solidFill>
              </a:rPr>
              <a:t>Determination: Transferred to a new program due to age eligibility and re-accepted for SLP services.</a:t>
            </a:r>
          </a:p>
          <a:p>
            <a:r>
              <a:rPr lang="en-US" sz="1600" noProof="0" dirty="0">
                <a:solidFill>
                  <a:schemeClr val="tx2">
                    <a:lumMod val="75000"/>
                  </a:schemeClr>
                </a:solidFill>
              </a:rPr>
              <a:t>Adjustments: SLP sessions reduced (30 to 15 min) due to attention needs; special education support added.</a:t>
            </a:r>
          </a:p>
        </p:txBody>
      </p:sp>
      <p:cxnSp>
        <p:nvCxnSpPr>
          <p:cNvPr id="38" name="Straight Connector 37">
            <a:extLst>
              <a:ext uri="{FF2B5EF4-FFF2-40B4-BE49-F238E27FC236}">
                <a16:creationId xmlns:a16="http://schemas.microsoft.com/office/drawing/2014/main" id="{6DF479C0-49BF-385B-F3A5-90944D032651}"/>
              </a:ext>
            </a:extLst>
          </p:cNvPr>
          <p:cNvCxnSpPr>
            <a:cxnSpLocks/>
          </p:cNvCxnSpPr>
          <p:nvPr/>
        </p:nvCxnSpPr>
        <p:spPr>
          <a:xfrm flipV="1">
            <a:off x="9182504" y="1087655"/>
            <a:ext cx="0" cy="173768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1">
            <a:extLst>
              <a:ext uri="{FF2B5EF4-FFF2-40B4-BE49-F238E27FC236}">
                <a16:creationId xmlns:a16="http://schemas.microsoft.com/office/drawing/2014/main" id="{589A8BAD-68B6-5744-FA87-7FC152E1559E}"/>
              </a:ext>
            </a:extLst>
          </p:cNvPr>
          <p:cNvSpPr txBox="1">
            <a:spLocks/>
          </p:cNvSpPr>
          <p:nvPr/>
        </p:nvSpPr>
        <p:spPr>
          <a:xfrm>
            <a:off x="7752952" y="1796989"/>
            <a:ext cx="1996440" cy="569800"/>
          </a:xfrm>
          <a:prstGeom prst="rect">
            <a:avLst/>
          </a:prstGeom>
          <a:solidFill>
            <a:srgbClr val="D8EBEE"/>
          </a:solidFill>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noProof="0" dirty="0">
                <a:solidFill>
                  <a:schemeClr val="accent6">
                    <a:lumMod val="75000"/>
                  </a:schemeClr>
                </a:solidFill>
                <a:latin typeface="+mn-lt"/>
              </a:rPr>
              <a:t>LIU 12* (3-21 Services)</a:t>
            </a:r>
          </a:p>
        </p:txBody>
      </p:sp>
      <p:sp>
        <p:nvSpPr>
          <p:cNvPr id="34" name="Text Placeholder 11">
            <a:extLst>
              <a:ext uri="{FF2B5EF4-FFF2-40B4-BE49-F238E27FC236}">
                <a16:creationId xmlns:a16="http://schemas.microsoft.com/office/drawing/2014/main" id="{4252528E-17CF-D3AD-10C4-6CE09BC315A0}"/>
              </a:ext>
            </a:extLst>
          </p:cNvPr>
          <p:cNvSpPr txBox="1">
            <a:spLocks/>
          </p:cNvSpPr>
          <p:nvPr/>
        </p:nvSpPr>
        <p:spPr>
          <a:xfrm>
            <a:off x="7510614" y="2483165"/>
            <a:ext cx="2437912" cy="245276"/>
          </a:xfrm>
          <a:prstGeom prst="rect">
            <a:avLst/>
          </a:prstGeom>
          <a:solidFill>
            <a:srgbClr val="D8EBEE"/>
          </a:solidFill>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noProof="0" dirty="0">
                <a:solidFill>
                  <a:schemeClr val="tx2">
                    <a:lumMod val="75000"/>
                  </a:schemeClr>
                </a:solidFill>
              </a:rPr>
              <a:t>04/26/2023-07/02/2024</a:t>
            </a:r>
          </a:p>
        </p:txBody>
      </p:sp>
      <p:sp>
        <p:nvSpPr>
          <p:cNvPr id="40" name="TextBox 39">
            <a:extLst>
              <a:ext uri="{FF2B5EF4-FFF2-40B4-BE49-F238E27FC236}">
                <a16:creationId xmlns:a16="http://schemas.microsoft.com/office/drawing/2014/main" id="{8D632F2C-9C74-BB22-305B-3ACBA2F44E89}"/>
              </a:ext>
            </a:extLst>
          </p:cNvPr>
          <p:cNvSpPr txBox="1"/>
          <p:nvPr/>
        </p:nvSpPr>
        <p:spPr>
          <a:xfrm>
            <a:off x="8234167" y="541124"/>
            <a:ext cx="1967205" cy="369332"/>
          </a:xfrm>
          <a:prstGeom prst="rect">
            <a:avLst/>
          </a:prstGeom>
          <a:noFill/>
        </p:spPr>
        <p:txBody>
          <a:bodyPr wrap="none" rtlCol="0">
            <a:spAutoFit/>
          </a:bodyPr>
          <a:lstStyle/>
          <a:p>
            <a:r>
              <a:rPr lang="es-419" b="1" dirty="0" err="1">
                <a:solidFill>
                  <a:schemeClr val="accent5">
                    <a:lumMod val="75000"/>
                  </a:schemeClr>
                </a:solidFill>
              </a:rPr>
              <a:t>Autism</a:t>
            </a:r>
            <a:r>
              <a:rPr lang="es-419" b="1" dirty="0">
                <a:solidFill>
                  <a:schemeClr val="accent5">
                    <a:lumMod val="75000"/>
                  </a:schemeClr>
                </a:solidFill>
              </a:rPr>
              <a:t> Diagnosis</a:t>
            </a:r>
            <a:endParaRPr lang="en-US" b="1" dirty="0">
              <a:solidFill>
                <a:schemeClr val="accent5">
                  <a:lumMod val="75000"/>
                </a:schemeClr>
              </a:solidFill>
            </a:endParaRPr>
          </a:p>
        </p:txBody>
      </p:sp>
      <p:sp>
        <p:nvSpPr>
          <p:cNvPr id="42" name="Text Placeholder 11">
            <a:extLst>
              <a:ext uri="{FF2B5EF4-FFF2-40B4-BE49-F238E27FC236}">
                <a16:creationId xmlns:a16="http://schemas.microsoft.com/office/drawing/2014/main" id="{3C6CF704-F877-AAB1-C3ED-326B8F4FD800}"/>
              </a:ext>
            </a:extLst>
          </p:cNvPr>
          <p:cNvSpPr txBox="1">
            <a:spLocks/>
          </p:cNvSpPr>
          <p:nvPr/>
        </p:nvSpPr>
        <p:spPr>
          <a:xfrm>
            <a:off x="8579828" y="910975"/>
            <a:ext cx="1663451" cy="245276"/>
          </a:xfrm>
          <a:prstGeom prst="rect">
            <a:avLst/>
          </a:prstGeom>
          <a:solidFill>
            <a:srgbClr val="D8EBEE"/>
          </a:solidFill>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noProof="0" dirty="0">
                <a:solidFill>
                  <a:schemeClr val="tx2">
                    <a:lumMod val="75000"/>
                  </a:schemeClr>
                </a:solidFill>
              </a:rPr>
              <a:t>05/24/2024</a:t>
            </a:r>
          </a:p>
        </p:txBody>
      </p:sp>
      <p:sp>
        <p:nvSpPr>
          <p:cNvPr id="44" name="Right Brace 43">
            <a:extLst>
              <a:ext uri="{FF2B5EF4-FFF2-40B4-BE49-F238E27FC236}">
                <a16:creationId xmlns:a16="http://schemas.microsoft.com/office/drawing/2014/main" id="{84FDBC4D-3435-D7D4-B0FD-4CF7AA19DC65}"/>
              </a:ext>
            </a:extLst>
          </p:cNvPr>
          <p:cNvSpPr/>
          <p:nvPr/>
        </p:nvSpPr>
        <p:spPr>
          <a:xfrm rot="16200000">
            <a:off x="6171360" y="-1139701"/>
            <a:ext cx="356134" cy="5359279"/>
          </a:xfrm>
          <a:prstGeom prst="rightBrace">
            <a:avLst>
              <a:gd name="adj1" fmla="val 8333"/>
              <a:gd name="adj2" fmla="val 40122"/>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TextBox 45">
            <a:extLst>
              <a:ext uri="{FF2B5EF4-FFF2-40B4-BE49-F238E27FC236}">
                <a16:creationId xmlns:a16="http://schemas.microsoft.com/office/drawing/2014/main" id="{33066A8B-8A4A-9859-30CD-F9C58992D251}"/>
              </a:ext>
            </a:extLst>
          </p:cNvPr>
          <p:cNvSpPr txBox="1"/>
          <p:nvPr/>
        </p:nvSpPr>
        <p:spPr>
          <a:xfrm>
            <a:off x="4566559" y="161179"/>
            <a:ext cx="2993127" cy="1069011"/>
          </a:xfrm>
          <a:prstGeom prst="rect">
            <a:avLst/>
          </a:prstGeom>
          <a:noFill/>
        </p:spPr>
        <p:txBody>
          <a:bodyPr wrap="none" rtlCol="0">
            <a:spAutoFit/>
          </a:bodyPr>
          <a:lstStyle/>
          <a:p>
            <a:r>
              <a:rPr lang="es-419" b="1" dirty="0">
                <a:solidFill>
                  <a:schemeClr val="tx2"/>
                </a:solidFill>
              </a:rPr>
              <a:t>Private </a:t>
            </a:r>
            <a:r>
              <a:rPr lang="es-419" b="1" dirty="0" err="1">
                <a:solidFill>
                  <a:schemeClr val="tx2"/>
                </a:solidFill>
              </a:rPr>
              <a:t>Therapies</a:t>
            </a:r>
            <a:r>
              <a:rPr lang="es-419" b="1" dirty="0">
                <a:solidFill>
                  <a:schemeClr val="tx2"/>
                </a:solidFill>
              </a:rPr>
              <a:t>:</a:t>
            </a:r>
          </a:p>
          <a:p>
            <a:pPr>
              <a:lnSpc>
                <a:spcPct val="90000"/>
              </a:lnSpc>
              <a:spcBef>
                <a:spcPts val="1000"/>
              </a:spcBef>
            </a:pPr>
            <a:r>
              <a:rPr lang="es-419" sz="1600" dirty="0">
                <a:solidFill>
                  <a:schemeClr val="tx2">
                    <a:lumMod val="75000"/>
                  </a:schemeClr>
                </a:solidFill>
              </a:rPr>
              <a:t>7 Speech </a:t>
            </a:r>
            <a:r>
              <a:rPr lang="es-419" sz="1600" dirty="0" err="1">
                <a:solidFill>
                  <a:schemeClr val="tx2">
                    <a:lumMod val="75000"/>
                  </a:schemeClr>
                </a:solidFill>
              </a:rPr>
              <a:t>Language</a:t>
            </a:r>
            <a:r>
              <a:rPr lang="es-419" sz="1600" dirty="0">
                <a:solidFill>
                  <a:schemeClr val="tx2">
                    <a:lumMod val="75000"/>
                  </a:schemeClr>
                </a:solidFill>
              </a:rPr>
              <a:t> </a:t>
            </a:r>
            <a:r>
              <a:rPr lang="es-419" sz="1600" dirty="0" err="1">
                <a:solidFill>
                  <a:schemeClr val="tx2">
                    <a:lumMod val="75000"/>
                  </a:schemeClr>
                </a:solidFill>
              </a:rPr>
              <a:t>Pathologists</a:t>
            </a:r>
            <a:endParaRPr lang="es-419" sz="1600" dirty="0">
              <a:solidFill>
                <a:schemeClr val="tx2">
                  <a:lumMod val="75000"/>
                </a:schemeClr>
              </a:solidFill>
            </a:endParaRPr>
          </a:p>
          <a:p>
            <a:pPr>
              <a:lnSpc>
                <a:spcPct val="90000"/>
              </a:lnSpc>
              <a:spcBef>
                <a:spcPts val="1000"/>
              </a:spcBef>
            </a:pPr>
            <a:r>
              <a:rPr lang="es-419" sz="1600" dirty="0">
                <a:solidFill>
                  <a:schemeClr val="tx2">
                    <a:lumMod val="75000"/>
                  </a:schemeClr>
                </a:solidFill>
              </a:rPr>
              <a:t>4 </a:t>
            </a:r>
            <a:r>
              <a:rPr lang="es-419" sz="1600" dirty="0" err="1">
                <a:solidFill>
                  <a:schemeClr val="tx2">
                    <a:lumMod val="75000"/>
                  </a:schemeClr>
                </a:solidFill>
              </a:rPr>
              <a:t>Occupational</a:t>
            </a:r>
            <a:r>
              <a:rPr lang="es-419" sz="1600" dirty="0">
                <a:solidFill>
                  <a:schemeClr val="tx2">
                    <a:lumMod val="75000"/>
                  </a:schemeClr>
                </a:solidFill>
              </a:rPr>
              <a:t> </a:t>
            </a:r>
            <a:r>
              <a:rPr lang="es-419" sz="1600" dirty="0" err="1">
                <a:solidFill>
                  <a:schemeClr val="tx2">
                    <a:lumMod val="75000"/>
                  </a:schemeClr>
                </a:solidFill>
              </a:rPr>
              <a:t>Therapists</a:t>
            </a:r>
            <a:endParaRPr lang="en-US" sz="1600" dirty="0">
              <a:solidFill>
                <a:schemeClr val="tx2">
                  <a:lumMod val="75000"/>
                </a:schemeClr>
              </a:solidFill>
            </a:endParaRPr>
          </a:p>
        </p:txBody>
      </p:sp>
      <p:sp>
        <p:nvSpPr>
          <p:cNvPr id="50" name="Text Placeholder 11">
            <a:extLst>
              <a:ext uri="{FF2B5EF4-FFF2-40B4-BE49-F238E27FC236}">
                <a16:creationId xmlns:a16="http://schemas.microsoft.com/office/drawing/2014/main" id="{A10EC05F-9F4B-2B50-6A1B-A24EFF243C74}"/>
              </a:ext>
            </a:extLst>
          </p:cNvPr>
          <p:cNvSpPr txBox="1">
            <a:spLocks/>
          </p:cNvSpPr>
          <p:nvPr/>
        </p:nvSpPr>
        <p:spPr>
          <a:xfrm>
            <a:off x="9841592" y="2967270"/>
            <a:ext cx="2433319" cy="245276"/>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tx2">
                    <a:lumMod val="75000"/>
                  </a:schemeClr>
                </a:solidFill>
              </a:rPr>
              <a:t>HCPS Kindergarten waiver for 2025-2026</a:t>
            </a:r>
            <a:endParaRPr lang="en-US" sz="1600" noProof="0" dirty="0">
              <a:solidFill>
                <a:schemeClr val="tx2">
                  <a:lumMod val="75000"/>
                </a:schemeClr>
              </a:solidFill>
            </a:endParaRPr>
          </a:p>
          <a:p>
            <a:r>
              <a:rPr lang="en-US" sz="1600" noProof="0" dirty="0">
                <a:solidFill>
                  <a:schemeClr val="tx2">
                    <a:lumMod val="75000"/>
                  </a:schemeClr>
                </a:solidFill>
              </a:rPr>
              <a:t>Outcome: Demonstrates outstanding progress, </a:t>
            </a:r>
            <a:r>
              <a:rPr lang="en-US" sz="1600" b="1" noProof="0" dirty="0">
                <a:solidFill>
                  <a:schemeClr val="tx2">
                    <a:lumMod val="75000"/>
                  </a:schemeClr>
                </a:solidFill>
              </a:rPr>
              <a:t>advancing from non-verbal to a 2.0–3.5 year language level</a:t>
            </a:r>
            <a:r>
              <a:rPr lang="en-US" sz="1600" noProof="0" dirty="0">
                <a:solidFill>
                  <a:schemeClr val="tx2">
                    <a:lumMod val="75000"/>
                  </a:schemeClr>
                </a:solidFill>
              </a:rPr>
              <a:t>.</a:t>
            </a:r>
          </a:p>
          <a:p>
            <a:r>
              <a:rPr lang="en-US" sz="1600" noProof="0" dirty="0">
                <a:solidFill>
                  <a:schemeClr val="tx2">
                    <a:lumMod val="75000"/>
                  </a:schemeClr>
                </a:solidFill>
              </a:rPr>
              <a:t>Key Factors: </a:t>
            </a:r>
            <a:r>
              <a:rPr lang="en-US" sz="1600" b="1" noProof="0" dirty="0">
                <a:solidFill>
                  <a:schemeClr val="tx2">
                    <a:lumMod val="75000"/>
                  </a:schemeClr>
                </a:solidFill>
              </a:rPr>
              <a:t>Thrives in structured environments with dedicated 1-on-1 support.</a:t>
            </a:r>
          </a:p>
          <a:p>
            <a:r>
              <a:rPr lang="en-US" sz="1600" dirty="0" err="1">
                <a:solidFill>
                  <a:schemeClr val="tx2">
                    <a:lumMod val="75000"/>
                  </a:schemeClr>
                </a:solidFill>
              </a:rPr>
              <a:t>Dyanavel</a:t>
            </a:r>
            <a:r>
              <a:rPr lang="en-US" sz="1600" dirty="0">
                <a:solidFill>
                  <a:schemeClr val="tx2">
                    <a:lumMod val="75000"/>
                  </a:schemeClr>
                </a:solidFill>
              </a:rPr>
              <a:t> XR ADHD medication added to treatment plan</a:t>
            </a:r>
            <a:endParaRPr lang="en-US" sz="1600" noProof="0" dirty="0">
              <a:solidFill>
                <a:schemeClr val="tx2">
                  <a:lumMod val="75000"/>
                </a:schemeClr>
              </a:solidFill>
            </a:endParaRPr>
          </a:p>
        </p:txBody>
      </p:sp>
      <p:cxnSp>
        <p:nvCxnSpPr>
          <p:cNvPr id="51" name="Straight Connector 50">
            <a:extLst>
              <a:ext uri="{FF2B5EF4-FFF2-40B4-BE49-F238E27FC236}">
                <a16:creationId xmlns:a16="http://schemas.microsoft.com/office/drawing/2014/main" id="{6959ECB6-4876-B52F-63F3-A771BB4D400B}"/>
              </a:ext>
            </a:extLst>
          </p:cNvPr>
          <p:cNvCxnSpPr>
            <a:cxnSpLocks/>
          </p:cNvCxnSpPr>
          <p:nvPr/>
        </p:nvCxnSpPr>
        <p:spPr>
          <a:xfrm flipV="1">
            <a:off x="11030070" y="1110010"/>
            <a:ext cx="0" cy="173768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Text Placeholder 11">
            <a:extLst>
              <a:ext uri="{FF2B5EF4-FFF2-40B4-BE49-F238E27FC236}">
                <a16:creationId xmlns:a16="http://schemas.microsoft.com/office/drawing/2014/main" id="{A0FB216F-5AA6-4760-7B8C-A9BB9048E350}"/>
              </a:ext>
            </a:extLst>
          </p:cNvPr>
          <p:cNvSpPr txBox="1">
            <a:spLocks/>
          </p:cNvSpPr>
          <p:nvPr/>
        </p:nvSpPr>
        <p:spPr>
          <a:xfrm>
            <a:off x="9898276" y="1764476"/>
            <a:ext cx="2216277" cy="594050"/>
          </a:xfrm>
          <a:prstGeom prst="rect">
            <a:avLst/>
          </a:prstGeom>
          <a:solidFill>
            <a:srgbClr val="D8EBEE"/>
          </a:solidFill>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noProof="0" dirty="0">
                <a:solidFill>
                  <a:schemeClr val="accent6">
                    <a:lumMod val="75000"/>
                  </a:schemeClr>
                </a:solidFill>
                <a:latin typeface="+mn-lt"/>
              </a:rPr>
              <a:t>TRELLIS ABA – Forest Hill</a:t>
            </a:r>
          </a:p>
        </p:txBody>
      </p:sp>
      <p:sp>
        <p:nvSpPr>
          <p:cNvPr id="48" name="Text Placeholder 11">
            <a:extLst>
              <a:ext uri="{FF2B5EF4-FFF2-40B4-BE49-F238E27FC236}">
                <a16:creationId xmlns:a16="http://schemas.microsoft.com/office/drawing/2014/main" id="{4E707403-6B95-6620-E734-3B3FFEF40932}"/>
              </a:ext>
            </a:extLst>
          </p:cNvPr>
          <p:cNvSpPr txBox="1">
            <a:spLocks/>
          </p:cNvSpPr>
          <p:nvPr/>
        </p:nvSpPr>
        <p:spPr>
          <a:xfrm>
            <a:off x="9841592" y="2459594"/>
            <a:ext cx="2302283" cy="245276"/>
          </a:xfrm>
          <a:prstGeom prst="rect">
            <a:avLst/>
          </a:prstGeom>
          <a:solidFill>
            <a:srgbClr val="D8EBEE"/>
          </a:solidFill>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noProof="0" dirty="0">
                <a:solidFill>
                  <a:schemeClr val="tx2">
                    <a:lumMod val="75000"/>
                  </a:schemeClr>
                </a:solidFill>
              </a:rPr>
              <a:t>09/02/2024-0</a:t>
            </a:r>
            <a:r>
              <a:rPr lang="en-US" sz="1600" b="1" dirty="0">
                <a:solidFill>
                  <a:schemeClr val="tx2">
                    <a:lumMod val="75000"/>
                  </a:schemeClr>
                </a:solidFill>
              </a:rPr>
              <a:t>8</a:t>
            </a:r>
            <a:r>
              <a:rPr lang="en-US" sz="1600" b="1" noProof="0" dirty="0">
                <a:solidFill>
                  <a:schemeClr val="tx2">
                    <a:lumMod val="75000"/>
                  </a:schemeClr>
                </a:solidFill>
              </a:rPr>
              <a:t>/31/2026</a:t>
            </a:r>
          </a:p>
        </p:txBody>
      </p:sp>
      <p:sp>
        <p:nvSpPr>
          <p:cNvPr id="53" name="TextBox 52">
            <a:extLst>
              <a:ext uri="{FF2B5EF4-FFF2-40B4-BE49-F238E27FC236}">
                <a16:creationId xmlns:a16="http://schemas.microsoft.com/office/drawing/2014/main" id="{0DE3672F-42F4-C0A9-1B2D-E70A2E18F0EE}"/>
              </a:ext>
            </a:extLst>
          </p:cNvPr>
          <p:cNvSpPr txBox="1"/>
          <p:nvPr/>
        </p:nvSpPr>
        <p:spPr>
          <a:xfrm>
            <a:off x="10201372" y="541124"/>
            <a:ext cx="1891865" cy="369332"/>
          </a:xfrm>
          <a:prstGeom prst="rect">
            <a:avLst/>
          </a:prstGeom>
          <a:noFill/>
        </p:spPr>
        <p:txBody>
          <a:bodyPr wrap="none" rtlCol="0">
            <a:spAutoFit/>
          </a:bodyPr>
          <a:lstStyle/>
          <a:p>
            <a:r>
              <a:rPr lang="es-419" b="1" dirty="0">
                <a:solidFill>
                  <a:schemeClr val="accent5">
                    <a:lumMod val="75000"/>
                  </a:schemeClr>
                </a:solidFill>
              </a:rPr>
              <a:t>ADHD Diagnosis</a:t>
            </a:r>
            <a:endParaRPr lang="en-US" b="1" dirty="0">
              <a:solidFill>
                <a:schemeClr val="accent5">
                  <a:lumMod val="75000"/>
                </a:schemeClr>
              </a:solidFill>
            </a:endParaRPr>
          </a:p>
        </p:txBody>
      </p:sp>
      <p:sp>
        <p:nvSpPr>
          <p:cNvPr id="55" name="Text Placeholder 11">
            <a:extLst>
              <a:ext uri="{FF2B5EF4-FFF2-40B4-BE49-F238E27FC236}">
                <a16:creationId xmlns:a16="http://schemas.microsoft.com/office/drawing/2014/main" id="{2170B0F8-9C67-13AA-EBE0-2CE997DD4C39}"/>
              </a:ext>
            </a:extLst>
          </p:cNvPr>
          <p:cNvSpPr txBox="1">
            <a:spLocks/>
          </p:cNvSpPr>
          <p:nvPr/>
        </p:nvSpPr>
        <p:spPr>
          <a:xfrm>
            <a:off x="10480424" y="916863"/>
            <a:ext cx="1663451" cy="245276"/>
          </a:xfrm>
          <a:prstGeom prst="rect">
            <a:avLst/>
          </a:prstGeom>
          <a:solidFill>
            <a:srgbClr val="D8EBEE"/>
          </a:solidFill>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noProof="0" dirty="0">
                <a:solidFill>
                  <a:schemeClr val="tx2">
                    <a:lumMod val="75000"/>
                  </a:schemeClr>
                </a:solidFill>
              </a:rPr>
              <a:t>04/</a:t>
            </a:r>
            <a:r>
              <a:rPr lang="en-US" sz="1600" b="1" dirty="0">
                <a:solidFill>
                  <a:schemeClr val="tx2">
                    <a:lumMod val="75000"/>
                  </a:schemeClr>
                </a:solidFill>
              </a:rPr>
              <a:t>24</a:t>
            </a:r>
            <a:r>
              <a:rPr lang="en-US" sz="1600" b="1" noProof="0" dirty="0">
                <a:solidFill>
                  <a:schemeClr val="tx2">
                    <a:lumMod val="75000"/>
                  </a:schemeClr>
                </a:solidFill>
              </a:rPr>
              <a:t>/2025</a:t>
            </a:r>
          </a:p>
        </p:txBody>
      </p:sp>
      <p:sp>
        <p:nvSpPr>
          <p:cNvPr id="56" name="TextBox 55">
            <a:extLst>
              <a:ext uri="{FF2B5EF4-FFF2-40B4-BE49-F238E27FC236}">
                <a16:creationId xmlns:a16="http://schemas.microsoft.com/office/drawing/2014/main" id="{5B893AEB-F3BD-5E38-B53C-7EEA07C8CCC7}"/>
              </a:ext>
            </a:extLst>
          </p:cNvPr>
          <p:cNvSpPr txBox="1"/>
          <p:nvPr/>
        </p:nvSpPr>
        <p:spPr>
          <a:xfrm>
            <a:off x="4658299" y="6565140"/>
            <a:ext cx="4509568" cy="276999"/>
          </a:xfrm>
          <a:prstGeom prst="rect">
            <a:avLst/>
          </a:prstGeom>
          <a:noFill/>
        </p:spPr>
        <p:txBody>
          <a:bodyPr wrap="none" rtlCol="0">
            <a:spAutoFit/>
          </a:bodyPr>
          <a:lstStyle/>
          <a:p>
            <a:r>
              <a:rPr lang="en-US" sz="1200" dirty="0">
                <a:solidFill>
                  <a:schemeClr val="tx2"/>
                </a:solidFill>
              </a:rPr>
              <a:t>*Lincoln Intermediary Unit 12 – PA’s services for persons aged 3-21</a:t>
            </a:r>
          </a:p>
        </p:txBody>
      </p:sp>
      <p:sp>
        <p:nvSpPr>
          <p:cNvPr id="58" name="Text Placeholder 11">
            <a:extLst>
              <a:ext uri="{FF2B5EF4-FFF2-40B4-BE49-F238E27FC236}">
                <a16:creationId xmlns:a16="http://schemas.microsoft.com/office/drawing/2014/main" id="{881E69B9-5832-8289-65DC-EDCBF91A3A69}"/>
              </a:ext>
            </a:extLst>
          </p:cNvPr>
          <p:cNvSpPr txBox="1">
            <a:spLocks/>
          </p:cNvSpPr>
          <p:nvPr/>
        </p:nvSpPr>
        <p:spPr>
          <a:xfrm>
            <a:off x="-72890" y="292860"/>
            <a:ext cx="3507655"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a:t>
            </a:r>
          </a:p>
        </p:txBody>
      </p:sp>
      <p:sp>
        <p:nvSpPr>
          <p:cNvPr id="3" name="TextBox 2">
            <a:extLst>
              <a:ext uri="{FF2B5EF4-FFF2-40B4-BE49-F238E27FC236}">
                <a16:creationId xmlns:a16="http://schemas.microsoft.com/office/drawing/2014/main" id="{867DC0E7-4F6D-1D25-0AAF-4812066ADB20}"/>
              </a:ext>
            </a:extLst>
          </p:cNvPr>
          <p:cNvSpPr txBox="1"/>
          <p:nvPr/>
        </p:nvSpPr>
        <p:spPr>
          <a:xfrm>
            <a:off x="198278" y="1079180"/>
            <a:ext cx="3453189" cy="313932"/>
          </a:xfrm>
          <a:prstGeom prst="rect">
            <a:avLst/>
          </a:prstGeom>
          <a:noFill/>
        </p:spPr>
        <p:txBody>
          <a:bodyPr wrap="none" rtlCol="0">
            <a:spAutoFit/>
          </a:bodyPr>
          <a:lstStyle/>
          <a:p>
            <a:pPr>
              <a:lnSpc>
                <a:spcPct val="90000"/>
              </a:lnSpc>
              <a:spcBef>
                <a:spcPts val="1000"/>
              </a:spcBef>
            </a:pPr>
            <a:r>
              <a:rPr lang="es-419" sz="1600" dirty="0">
                <a:solidFill>
                  <a:schemeClr val="tx2">
                    <a:lumMod val="75000"/>
                  </a:schemeClr>
                </a:solidFill>
              </a:rPr>
              <a:t>Montessori Teacher Online </a:t>
            </a:r>
            <a:r>
              <a:rPr lang="es-419" sz="1600" dirty="0" err="1">
                <a:solidFill>
                  <a:schemeClr val="tx2">
                    <a:lumMod val="75000"/>
                  </a:schemeClr>
                </a:solidFill>
              </a:rPr>
              <a:t>Guidance</a:t>
            </a:r>
            <a:endParaRPr lang="en-US" sz="1600" dirty="0">
              <a:solidFill>
                <a:schemeClr val="tx2">
                  <a:lumMod val="75000"/>
                </a:schemeClr>
              </a:solidFill>
            </a:endParaRPr>
          </a:p>
        </p:txBody>
      </p:sp>
      <p:cxnSp>
        <p:nvCxnSpPr>
          <p:cNvPr id="10" name="Straight Connector 9">
            <a:extLst>
              <a:ext uri="{FF2B5EF4-FFF2-40B4-BE49-F238E27FC236}">
                <a16:creationId xmlns:a16="http://schemas.microsoft.com/office/drawing/2014/main" id="{64ADFA1A-F2A0-CEE8-112E-14915D87C598}"/>
              </a:ext>
            </a:extLst>
          </p:cNvPr>
          <p:cNvCxnSpPr>
            <a:stCxn id="4" idx="0"/>
          </p:cNvCxnSpPr>
          <p:nvPr/>
        </p:nvCxnSpPr>
        <p:spPr>
          <a:xfrm flipV="1">
            <a:off x="1292539" y="1361871"/>
            <a:ext cx="0" cy="451433"/>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7307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20ED5-ED78-A82A-A8C7-F627BCB5A0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E35C5CD-D35A-7ED4-C153-984F1C5D6FAC}"/>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1961959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BE541-56E4-A4E7-2FDE-C2B4355998D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1F499BB-3700-F726-98C6-A590151C085D}"/>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2585170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6A7EC-5179-AB8D-737B-287960B1AED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8D17861-E8E8-388F-E3B0-D66B4AD6FE48}"/>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416523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8996D-D3C5-5FB9-61ED-C478CD3C20B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D1976FE-54F1-A63E-4721-5E497C7BFEB0}"/>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3424541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CEBB3-BA94-4BCD-2102-0FA1788728D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4270B02-2D77-BF6B-610D-00DFADB13EA6}"/>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267079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FBA56-A0DA-172C-E8EA-544179117D2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D991CBE-33D5-F363-F3A2-7CDD177E04C4}"/>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958612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1CD8E-9AC7-C619-859C-A745352C9AC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7953573-DE77-2913-D9D5-1792A8AB4EE7}"/>
              </a:ext>
            </a:extLst>
          </p:cNvPr>
          <p:cNvPicPr>
            <a:picLocks noChangeAspect="1"/>
          </p:cNvPicPr>
          <p:nvPr/>
        </p:nvPicPr>
        <p:blipFill>
          <a:blip r:embed="rId2"/>
          <a:stretch>
            <a:fillRect/>
          </a:stretch>
        </p:blipFill>
        <p:spPr>
          <a:xfrm>
            <a:off x="0" y="990600"/>
            <a:ext cx="12192000" cy="4876800"/>
          </a:xfrm>
          <a:prstGeom prst="rect">
            <a:avLst/>
          </a:prstGeom>
        </p:spPr>
      </p:pic>
    </p:spTree>
    <p:extLst>
      <p:ext uri="{BB962C8B-B14F-4D97-AF65-F5344CB8AC3E}">
        <p14:creationId xmlns:p14="http://schemas.microsoft.com/office/powerpoint/2010/main" val="171753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581ADF-27F8-001D-4EF3-CA78B9D8CA89}"/>
              </a:ext>
            </a:extLst>
          </p:cNvPr>
          <p:cNvPicPr>
            <a:picLocks noChangeAspect="1"/>
          </p:cNvPicPr>
          <p:nvPr/>
        </p:nvPicPr>
        <p:blipFill>
          <a:blip r:embed="rId2"/>
          <a:srcRect t="4770"/>
          <a:stretch>
            <a:fillRect/>
          </a:stretch>
        </p:blipFill>
        <p:spPr>
          <a:xfrm>
            <a:off x="1183853" y="997958"/>
            <a:ext cx="9653045" cy="4498273"/>
          </a:xfrm>
          <a:prstGeom prst="rect">
            <a:avLst/>
          </a:prstGeom>
        </p:spPr>
      </p:pic>
    </p:spTree>
    <p:extLst>
      <p:ext uri="{BB962C8B-B14F-4D97-AF65-F5344CB8AC3E}">
        <p14:creationId xmlns:p14="http://schemas.microsoft.com/office/powerpoint/2010/main" val="2943561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2C514A-37D9-BE6C-44DD-528A151B0DAA}"/>
              </a:ext>
            </a:extLst>
          </p:cNvPr>
          <p:cNvPicPr>
            <a:picLocks noChangeAspect="1"/>
          </p:cNvPicPr>
          <p:nvPr/>
        </p:nvPicPr>
        <p:blipFill>
          <a:blip r:embed="rId2"/>
          <a:srcRect t="1522"/>
          <a:stretch>
            <a:fillRect/>
          </a:stretch>
        </p:blipFill>
        <p:spPr>
          <a:xfrm>
            <a:off x="1543664" y="1199535"/>
            <a:ext cx="9272237" cy="4385188"/>
          </a:xfrm>
          <a:prstGeom prst="rect">
            <a:avLst/>
          </a:prstGeom>
        </p:spPr>
      </p:pic>
    </p:spTree>
    <p:extLst>
      <p:ext uri="{BB962C8B-B14F-4D97-AF65-F5344CB8AC3E}">
        <p14:creationId xmlns:p14="http://schemas.microsoft.com/office/powerpoint/2010/main" val="2333908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5BF51D-3ECA-A8BA-8E46-A661A3FCCE9C}"/>
              </a:ext>
            </a:extLst>
          </p:cNvPr>
          <p:cNvSpPr>
            <a:spLocks noGrp="1"/>
          </p:cNvSpPr>
          <p:nvPr>
            <p:ph type="body" sz="quarter" idx="11"/>
          </p:nvPr>
        </p:nvSpPr>
        <p:spPr>
          <a:xfrm>
            <a:off x="484471" y="875798"/>
            <a:ext cx="11223058" cy="2580053"/>
          </a:xfrm>
        </p:spPr>
        <p:txBody>
          <a:bodyPr>
            <a:normAutofit fontScale="92500" lnSpcReduction="10000"/>
          </a:bodyPr>
          <a:lstStyle/>
          <a:p>
            <a:pPr algn="ctr"/>
            <a:r>
              <a:rPr lang="en-US" b="1" dirty="0">
                <a:solidFill>
                  <a:schemeClr val="tx2">
                    <a:lumMod val="75000"/>
                  </a:schemeClr>
                </a:solidFill>
              </a:rPr>
              <a:t>Harford County Public Schools Special Education Services: Occupational Therapy Sensory Assessment</a:t>
            </a:r>
          </a:p>
          <a:p>
            <a:pPr algn="just"/>
            <a:r>
              <a:rPr lang="en-US" sz="1600" b="1" dirty="0">
                <a:solidFill>
                  <a:schemeClr val="tx2">
                    <a:lumMod val="75000"/>
                  </a:schemeClr>
                </a:solidFill>
              </a:rPr>
              <a:t>Behaviors Which Establish the Existence of a Disability: </a:t>
            </a:r>
            <a:r>
              <a:rPr lang="en-US" sz="1600" dirty="0">
                <a:solidFill>
                  <a:schemeClr val="tx2">
                    <a:lumMod val="75000"/>
                  </a:schemeClr>
                </a:solidFill>
              </a:rPr>
              <a:t>“Daniel has most exposure in an ABA therapy clinic with more of a one-to-one adult structure. He is less likely to engage in groups. He has sensory differences and intolerance to engage in things that are non-preferred or when it interferes with what he is engaged in. Daniel himself likes to sing, and his sound level can get high. This may be his way of drowning out other stimuli and finding comfort in his own sounds. He has sensory differences that impact his ability to engage in learning.”</a:t>
            </a:r>
          </a:p>
          <a:p>
            <a:pPr algn="just"/>
            <a:endParaRPr lang="en-US" sz="1600" dirty="0">
              <a:solidFill>
                <a:schemeClr val="tx2">
                  <a:lumMod val="75000"/>
                </a:schemeClr>
              </a:solidFill>
            </a:endParaRPr>
          </a:p>
          <a:p>
            <a:pPr algn="just"/>
            <a:r>
              <a:rPr lang="en-US" sz="1600" b="1" dirty="0">
                <a:solidFill>
                  <a:schemeClr val="tx2">
                    <a:lumMod val="75000"/>
                  </a:schemeClr>
                </a:solidFill>
              </a:rPr>
              <a:t>School Factors: </a:t>
            </a:r>
            <a:r>
              <a:rPr lang="en-US" sz="1600" dirty="0">
                <a:solidFill>
                  <a:schemeClr val="tx2">
                    <a:lumMod val="75000"/>
                  </a:schemeClr>
                </a:solidFill>
              </a:rPr>
              <a:t>“Given Daniel’s differences in his response to the sensory information in his school environment, Daniel has a Much More than Other score in School Factor 1, 3, 4, and A More than Others score in School Factor 2 . He needs more external supports to participate in learning, he has less awareness and tolerance in the learning environment, and he can be less available or learning in the school environment. He needs a very structured routine.”</a:t>
            </a:r>
          </a:p>
          <a:p>
            <a:pPr algn="just"/>
            <a:endParaRPr lang="en-US" sz="1600" dirty="0">
              <a:solidFill>
                <a:schemeClr val="tx2">
                  <a:lumMod val="75000"/>
                </a:schemeClr>
              </a:solidFill>
            </a:endParaRPr>
          </a:p>
        </p:txBody>
      </p:sp>
      <p:sp>
        <p:nvSpPr>
          <p:cNvPr id="5" name="Text Placeholder 11">
            <a:extLst>
              <a:ext uri="{FF2B5EF4-FFF2-40B4-BE49-F238E27FC236}">
                <a16:creationId xmlns:a16="http://schemas.microsoft.com/office/drawing/2014/main" id="{7B35EED5-C9A3-0CE9-80ED-50BD7F831DB7}"/>
              </a:ext>
            </a:extLst>
          </p:cNvPr>
          <p:cNvSpPr txBox="1">
            <a:spLocks/>
          </p:cNvSpPr>
          <p:nvPr/>
        </p:nvSpPr>
        <p:spPr>
          <a:xfrm>
            <a:off x="-72890" y="292860"/>
            <a:ext cx="3507655"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a:t>
            </a:r>
          </a:p>
        </p:txBody>
      </p:sp>
      <p:sp>
        <p:nvSpPr>
          <p:cNvPr id="2" name="Text Placeholder 2">
            <a:extLst>
              <a:ext uri="{FF2B5EF4-FFF2-40B4-BE49-F238E27FC236}">
                <a16:creationId xmlns:a16="http://schemas.microsoft.com/office/drawing/2014/main" id="{65A69A52-5EDA-2F8E-219C-AF447C1FFE23}"/>
              </a:ext>
            </a:extLst>
          </p:cNvPr>
          <p:cNvSpPr txBox="1">
            <a:spLocks/>
          </p:cNvSpPr>
          <p:nvPr/>
        </p:nvSpPr>
        <p:spPr>
          <a:xfrm>
            <a:off x="484471" y="6347526"/>
            <a:ext cx="4275222" cy="3811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2">
                    <a:lumMod val="75000"/>
                  </a:schemeClr>
                </a:solidFill>
              </a:rPr>
              <a:t>Without Behavior Technician Guidance </a:t>
            </a:r>
            <a:endParaRPr lang="en-US" sz="1600" dirty="0">
              <a:solidFill>
                <a:schemeClr val="tx2">
                  <a:lumMod val="75000"/>
                </a:schemeClr>
              </a:solidFill>
            </a:endParaRPr>
          </a:p>
          <a:p>
            <a:pPr algn="just"/>
            <a:endParaRPr lang="en-US" sz="1600" dirty="0">
              <a:solidFill>
                <a:schemeClr val="tx2">
                  <a:lumMod val="75000"/>
                </a:schemeClr>
              </a:solidFill>
            </a:endParaRPr>
          </a:p>
        </p:txBody>
      </p:sp>
      <p:sp>
        <p:nvSpPr>
          <p:cNvPr id="7" name="Text Placeholder 2">
            <a:extLst>
              <a:ext uri="{FF2B5EF4-FFF2-40B4-BE49-F238E27FC236}">
                <a16:creationId xmlns:a16="http://schemas.microsoft.com/office/drawing/2014/main" id="{96A2E903-CF7E-7423-48BB-4D68E3B59B67}"/>
              </a:ext>
            </a:extLst>
          </p:cNvPr>
          <p:cNvSpPr txBox="1">
            <a:spLocks/>
          </p:cNvSpPr>
          <p:nvPr/>
        </p:nvSpPr>
        <p:spPr>
          <a:xfrm>
            <a:off x="7018420" y="6347526"/>
            <a:ext cx="4275222" cy="3811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2">
                    <a:lumMod val="75000"/>
                  </a:schemeClr>
                </a:solidFill>
              </a:rPr>
              <a:t>With Behavior Technician Guidance </a:t>
            </a:r>
            <a:endParaRPr lang="en-US" sz="1600" dirty="0">
              <a:solidFill>
                <a:schemeClr val="tx2">
                  <a:lumMod val="75000"/>
                </a:schemeClr>
              </a:solidFill>
            </a:endParaRPr>
          </a:p>
          <a:p>
            <a:pPr algn="just"/>
            <a:endParaRPr lang="en-US" sz="1600" dirty="0">
              <a:solidFill>
                <a:schemeClr val="tx2">
                  <a:lumMod val="75000"/>
                </a:schemeClr>
              </a:solidFill>
            </a:endParaRPr>
          </a:p>
        </p:txBody>
      </p:sp>
      <p:grpSp>
        <p:nvGrpSpPr>
          <p:cNvPr id="18" name="Group 17">
            <a:extLst>
              <a:ext uri="{FF2B5EF4-FFF2-40B4-BE49-F238E27FC236}">
                <a16:creationId xmlns:a16="http://schemas.microsoft.com/office/drawing/2014/main" id="{732C1804-B734-DCB3-B9E0-39EB03355233}"/>
              </a:ext>
            </a:extLst>
          </p:cNvPr>
          <p:cNvGrpSpPr/>
          <p:nvPr/>
        </p:nvGrpSpPr>
        <p:grpSpPr>
          <a:xfrm>
            <a:off x="880851" y="3455851"/>
            <a:ext cx="1744666" cy="2772137"/>
            <a:chOff x="640220" y="3455851"/>
            <a:chExt cx="1744666" cy="2772137"/>
          </a:xfrm>
        </p:grpSpPr>
        <p:pic>
          <p:nvPicPr>
            <p:cNvPr id="13" name="Picture 12">
              <a:hlinkClick r:id="rId2"/>
              <a:extLst>
                <a:ext uri="{FF2B5EF4-FFF2-40B4-BE49-F238E27FC236}">
                  <a16:creationId xmlns:a16="http://schemas.microsoft.com/office/drawing/2014/main" id="{5EAED9D5-D963-E1C2-B284-3B75F85D2D93}"/>
                </a:ext>
              </a:extLst>
            </p:cNvPr>
            <p:cNvPicPr>
              <a:picLocks noChangeAspect="1"/>
            </p:cNvPicPr>
            <p:nvPr/>
          </p:nvPicPr>
          <p:blipFill>
            <a:blip r:embed="rId3"/>
            <a:stretch>
              <a:fillRect/>
            </a:stretch>
          </p:blipFill>
          <p:spPr>
            <a:xfrm>
              <a:off x="640220" y="3455851"/>
              <a:ext cx="1744666" cy="2772137"/>
            </a:xfrm>
            <a:prstGeom prst="rect">
              <a:avLst/>
            </a:prstGeom>
          </p:spPr>
        </p:pic>
        <p:pic>
          <p:nvPicPr>
            <p:cNvPr id="9" name="Graphic 8" descr="Play with solid fill">
              <a:extLst>
                <a:ext uri="{FF2B5EF4-FFF2-40B4-BE49-F238E27FC236}">
                  <a16:creationId xmlns:a16="http://schemas.microsoft.com/office/drawing/2014/main" id="{EC16E5BD-A770-93E5-E62F-5B0BA00CDB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27940" y="4457306"/>
              <a:ext cx="769226" cy="769226"/>
            </a:xfrm>
            <a:prstGeom prst="rect">
              <a:avLst/>
            </a:prstGeom>
          </p:spPr>
        </p:pic>
      </p:grpSp>
      <p:grpSp>
        <p:nvGrpSpPr>
          <p:cNvPr id="19" name="Group 18">
            <a:extLst>
              <a:ext uri="{FF2B5EF4-FFF2-40B4-BE49-F238E27FC236}">
                <a16:creationId xmlns:a16="http://schemas.microsoft.com/office/drawing/2014/main" id="{01A557DC-E3D6-9BD9-6A9D-6F45A31CC807}"/>
              </a:ext>
            </a:extLst>
          </p:cNvPr>
          <p:cNvGrpSpPr/>
          <p:nvPr/>
        </p:nvGrpSpPr>
        <p:grpSpPr>
          <a:xfrm>
            <a:off x="3021897" y="3463310"/>
            <a:ext cx="1591527" cy="2770632"/>
            <a:chOff x="3108959" y="3417365"/>
            <a:chExt cx="1591527" cy="2824036"/>
          </a:xfrm>
        </p:grpSpPr>
        <p:pic>
          <p:nvPicPr>
            <p:cNvPr id="15" name="Picture 14">
              <a:hlinkClick r:id="rId2"/>
              <a:extLst>
                <a:ext uri="{FF2B5EF4-FFF2-40B4-BE49-F238E27FC236}">
                  <a16:creationId xmlns:a16="http://schemas.microsoft.com/office/drawing/2014/main" id="{A809C4BF-743E-1F42-49EE-EA5328999E0D}"/>
                </a:ext>
              </a:extLst>
            </p:cNvPr>
            <p:cNvPicPr>
              <a:picLocks noChangeAspect="1"/>
            </p:cNvPicPr>
            <p:nvPr/>
          </p:nvPicPr>
          <p:blipFill>
            <a:blip r:embed="rId5"/>
            <a:stretch>
              <a:fillRect/>
            </a:stretch>
          </p:blipFill>
          <p:spPr>
            <a:xfrm>
              <a:off x="3108959" y="3417365"/>
              <a:ext cx="1591527" cy="2824036"/>
            </a:xfrm>
            <a:prstGeom prst="rect">
              <a:avLst/>
            </a:prstGeom>
          </p:spPr>
        </p:pic>
        <p:pic>
          <p:nvPicPr>
            <p:cNvPr id="17" name="Graphic 16" descr="Play with solid fill">
              <a:extLst>
                <a:ext uri="{FF2B5EF4-FFF2-40B4-BE49-F238E27FC236}">
                  <a16:creationId xmlns:a16="http://schemas.microsoft.com/office/drawing/2014/main" id="{A0952840-9E92-0770-70A5-A1B28B90EB6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00028" y="4435145"/>
              <a:ext cx="769226" cy="769226"/>
            </a:xfrm>
            <a:prstGeom prst="rect">
              <a:avLst/>
            </a:prstGeom>
          </p:spPr>
        </p:pic>
      </p:grpSp>
      <p:grpSp>
        <p:nvGrpSpPr>
          <p:cNvPr id="24" name="Group 23">
            <a:extLst>
              <a:ext uri="{FF2B5EF4-FFF2-40B4-BE49-F238E27FC236}">
                <a16:creationId xmlns:a16="http://schemas.microsoft.com/office/drawing/2014/main" id="{9310405F-1070-D553-17C5-46E11B964473}"/>
              </a:ext>
            </a:extLst>
          </p:cNvPr>
          <p:cNvGrpSpPr/>
          <p:nvPr/>
        </p:nvGrpSpPr>
        <p:grpSpPr>
          <a:xfrm>
            <a:off x="8300357" y="3429000"/>
            <a:ext cx="1559167" cy="2770632"/>
            <a:chOff x="8483237" y="3455851"/>
            <a:chExt cx="1559167" cy="2770632"/>
          </a:xfrm>
        </p:grpSpPr>
        <p:pic>
          <p:nvPicPr>
            <p:cNvPr id="21" name="Picture 20">
              <a:hlinkClick r:id="rId2"/>
              <a:extLst>
                <a:ext uri="{FF2B5EF4-FFF2-40B4-BE49-F238E27FC236}">
                  <a16:creationId xmlns:a16="http://schemas.microsoft.com/office/drawing/2014/main" id="{74F20801-296C-367D-25B3-7D0A16BB6353}"/>
                </a:ext>
              </a:extLst>
            </p:cNvPr>
            <p:cNvPicPr>
              <a:picLocks noChangeAspect="1"/>
            </p:cNvPicPr>
            <p:nvPr/>
          </p:nvPicPr>
          <p:blipFill>
            <a:blip r:embed="rId6"/>
            <a:stretch>
              <a:fillRect/>
            </a:stretch>
          </p:blipFill>
          <p:spPr>
            <a:xfrm>
              <a:off x="8483237" y="3455851"/>
              <a:ext cx="1559167" cy="2770632"/>
            </a:xfrm>
            <a:prstGeom prst="rect">
              <a:avLst/>
            </a:prstGeom>
          </p:spPr>
        </p:pic>
        <p:pic>
          <p:nvPicPr>
            <p:cNvPr id="23" name="Graphic 22" descr="Play with solid fill">
              <a:extLst>
                <a:ext uri="{FF2B5EF4-FFF2-40B4-BE49-F238E27FC236}">
                  <a16:creationId xmlns:a16="http://schemas.microsoft.com/office/drawing/2014/main" id="{08D80ADE-AE8D-51E4-700A-23E85393384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88136" y="4524348"/>
              <a:ext cx="769226" cy="754680"/>
            </a:xfrm>
            <a:prstGeom prst="rect">
              <a:avLst/>
            </a:prstGeom>
          </p:spPr>
        </p:pic>
      </p:grpSp>
    </p:spTree>
    <p:extLst>
      <p:ext uri="{BB962C8B-B14F-4D97-AF65-F5344CB8AC3E}">
        <p14:creationId xmlns:p14="http://schemas.microsoft.com/office/powerpoint/2010/main" val="3770856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F05E1-B927-7B4E-FE03-4DFFD65EA30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C4AB08-717D-B5F9-25FC-7EF72743A555}"/>
              </a:ext>
            </a:extLst>
          </p:cNvPr>
          <p:cNvSpPr>
            <a:spLocks noGrp="1"/>
          </p:cNvSpPr>
          <p:nvPr>
            <p:ph type="body" sz="quarter" idx="11"/>
          </p:nvPr>
        </p:nvSpPr>
        <p:spPr>
          <a:xfrm>
            <a:off x="549917" y="1190376"/>
            <a:ext cx="11223058" cy="5529290"/>
          </a:xfrm>
        </p:spPr>
        <p:txBody>
          <a:bodyPr>
            <a:normAutofit/>
          </a:bodyPr>
          <a:lstStyle/>
          <a:p>
            <a:pPr algn="just"/>
            <a:r>
              <a:rPr lang="en-US" sz="1600" dirty="0">
                <a:solidFill>
                  <a:schemeClr val="tx2">
                    <a:lumMod val="75000"/>
                  </a:schemeClr>
                </a:solidFill>
              </a:rPr>
              <a:t>Comparison of Daniel’s results with his sister’s:</a:t>
            </a:r>
          </a:p>
          <a:p>
            <a:pPr algn="just"/>
            <a:endParaRPr lang="en-US" sz="1600" dirty="0">
              <a:solidFill>
                <a:schemeClr val="tx2">
                  <a:lumMod val="75000"/>
                </a:schemeClr>
              </a:solidFill>
            </a:endParaRPr>
          </a:p>
          <a:p>
            <a:pPr algn="just"/>
            <a:endParaRPr lang="en-US" sz="1600" dirty="0">
              <a:solidFill>
                <a:schemeClr val="tx2">
                  <a:lumMod val="75000"/>
                </a:schemeClr>
              </a:solidFill>
            </a:endParaRPr>
          </a:p>
          <a:p>
            <a:pPr algn="just"/>
            <a:endParaRPr lang="en-US" sz="1600" dirty="0">
              <a:solidFill>
                <a:schemeClr val="tx2">
                  <a:lumMod val="75000"/>
                </a:schemeClr>
              </a:solidFill>
            </a:endParaRPr>
          </a:p>
          <a:p>
            <a:pPr algn="just"/>
            <a:endParaRPr lang="en-US" sz="1600" dirty="0">
              <a:solidFill>
                <a:schemeClr val="tx2">
                  <a:lumMod val="75000"/>
                </a:schemeClr>
              </a:solidFill>
            </a:endParaRPr>
          </a:p>
          <a:p>
            <a:pPr algn="just"/>
            <a:endParaRPr lang="en-US" sz="1600" dirty="0">
              <a:solidFill>
                <a:schemeClr val="tx2">
                  <a:lumMod val="75000"/>
                </a:schemeClr>
              </a:solidFill>
            </a:endParaRPr>
          </a:p>
          <a:p>
            <a:pPr algn="just"/>
            <a:r>
              <a:rPr lang="en-US" sz="1600" b="1" dirty="0">
                <a:solidFill>
                  <a:schemeClr val="tx2">
                    <a:lumMod val="75000"/>
                  </a:schemeClr>
                </a:solidFill>
              </a:rPr>
              <a:t>Violette Lezama’s Results					Daniel Lezama’s Results</a:t>
            </a:r>
          </a:p>
          <a:p>
            <a:pPr algn="just"/>
            <a:r>
              <a:rPr lang="en-US" sz="1600" dirty="0">
                <a:solidFill>
                  <a:schemeClr val="tx2">
                    <a:lumMod val="75000"/>
                  </a:schemeClr>
                </a:solidFill>
              </a:rPr>
              <a:t>Notes: 1. Scale in graph in the Y axis is different for each child. 2. Ipsilateral acoustic reflexes could not be measured due to Daniel’s distress. Daniel uses his own voice (echolalia) to drown other sounds.</a:t>
            </a:r>
          </a:p>
          <a:p>
            <a:pPr algn="just"/>
            <a:endParaRPr lang="en-US" sz="1600" dirty="0">
              <a:solidFill>
                <a:schemeClr val="tx2">
                  <a:lumMod val="75000"/>
                </a:schemeClr>
              </a:solidFill>
            </a:endParaRPr>
          </a:p>
        </p:txBody>
      </p:sp>
      <p:sp>
        <p:nvSpPr>
          <p:cNvPr id="5" name="Text Placeholder 11">
            <a:extLst>
              <a:ext uri="{FF2B5EF4-FFF2-40B4-BE49-F238E27FC236}">
                <a16:creationId xmlns:a16="http://schemas.microsoft.com/office/drawing/2014/main" id="{F3DEDCBE-F6D5-DECB-3E04-9F651699122D}"/>
              </a:ext>
            </a:extLst>
          </p:cNvPr>
          <p:cNvSpPr txBox="1">
            <a:spLocks/>
          </p:cNvSpPr>
          <p:nvPr/>
        </p:nvSpPr>
        <p:spPr>
          <a:xfrm>
            <a:off x="-374447" y="295151"/>
            <a:ext cx="9917281"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AUDITORY SENSORY PROFILE</a:t>
            </a:r>
          </a:p>
        </p:txBody>
      </p:sp>
      <p:sp>
        <p:nvSpPr>
          <p:cNvPr id="2" name="Text Placeholder 2">
            <a:extLst>
              <a:ext uri="{FF2B5EF4-FFF2-40B4-BE49-F238E27FC236}">
                <a16:creationId xmlns:a16="http://schemas.microsoft.com/office/drawing/2014/main" id="{45ECBCED-CD66-6BA8-74FF-FEFDF105C55D}"/>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pic>
        <p:nvPicPr>
          <p:cNvPr id="8" name="Picture 7">
            <a:extLst>
              <a:ext uri="{FF2B5EF4-FFF2-40B4-BE49-F238E27FC236}">
                <a16:creationId xmlns:a16="http://schemas.microsoft.com/office/drawing/2014/main" id="{680370BB-C47B-959F-524E-67896C4588D8}"/>
              </a:ext>
            </a:extLst>
          </p:cNvPr>
          <p:cNvPicPr>
            <a:picLocks noChangeAspect="1"/>
          </p:cNvPicPr>
          <p:nvPr/>
        </p:nvPicPr>
        <p:blipFill>
          <a:blip r:embed="rId3"/>
          <a:srcRect l="1002"/>
          <a:stretch>
            <a:fillRect/>
          </a:stretch>
        </p:blipFill>
        <p:spPr>
          <a:xfrm>
            <a:off x="484471" y="1093448"/>
            <a:ext cx="4664199" cy="2168476"/>
          </a:xfrm>
          <a:prstGeom prst="rect">
            <a:avLst/>
          </a:prstGeom>
        </p:spPr>
      </p:pic>
      <p:pic>
        <p:nvPicPr>
          <p:cNvPr id="10" name="Picture 9">
            <a:extLst>
              <a:ext uri="{FF2B5EF4-FFF2-40B4-BE49-F238E27FC236}">
                <a16:creationId xmlns:a16="http://schemas.microsoft.com/office/drawing/2014/main" id="{0A2CE7CF-40A8-58C0-E9A0-471FD83003D8}"/>
              </a:ext>
            </a:extLst>
          </p:cNvPr>
          <p:cNvPicPr>
            <a:picLocks noChangeAspect="1"/>
          </p:cNvPicPr>
          <p:nvPr/>
        </p:nvPicPr>
        <p:blipFill>
          <a:blip r:embed="rId4"/>
          <a:srcRect l="1575"/>
          <a:stretch>
            <a:fillRect/>
          </a:stretch>
        </p:blipFill>
        <p:spPr>
          <a:xfrm>
            <a:off x="6703445" y="1044956"/>
            <a:ext cx="4664199" cy="2194560"/>
          </a:xfrm>
          <a:prstGeom prst="rect">
            <a:avLst/>
          </a:prstGeom>
        </p:spPr>
      </p:pic>
      <p:pic>
        <p:nvPicPr>
          <p:cNvPr id="14" name="Picture 13">
            <a:extLst>
              <a:ext uri="{FF2B5EF4-FFF2-40B4-BE49-F238E27FC236}">
                <a16:creationId xmlns:a16="http://schemas.microsoft.com/office/drawing/2014/main" id="{C2B15E66-320F-8B06-59EF-919B83A843E9}"/>
              </a:ext>
            </a:extLst>
          </p:cNvPr>
          <p:cNvPicPr>
            <a:picLocks noChangeAspect="1"/>
          </p:cNvPicPr>
          <p:nvPr/>
        </p:nvPicPr>
        <p:blipFill>
          <a:blip r:embed="rId5"/>
          <a:stretch>
            <a:fillRect/>
          </a:stretch>
        </p:blipFill>
        <p:spPr>
          <a:xfrm>
            <a:off x="5818908" y="4281272"/>
            <a:ext cx="6240087" cy="2496035"/>
          </a:xfrm>
          <a:prstGeom prst="rect">
            <a:avLst/>
          </a:prstGeom>
        </p:spPr>
      </p:pic>
      <p:sp>
        <p:nvSpPr>
          <p:cNvPr id="4" name="Text Placeholder 2">
            <a:extLst>
              <a:ext uri="{FF2B5EF4-FFF2-40B4-BE49-F238E27FC236}">
                <a16:creationId xmlns:a16="http://schemas.microsoft.com/office/drawing/2014/main" id="{991913FA-7B0D-0DA5-4A3D-CD02F10D9F9E}"/>
              </a:ext>
            </a:extLst>
          </p:cNvPr>
          <p:cNvSpPr txBox="1">
            <a:spLocks/>
          </p:cNvSpPr>
          <p:nvPr/>
        </p:nvSpPr>
        <p:spPr>
          <a:xfrm>
            <a:off x="484471" y="794113"/>
            <a:ext cx="11223058" cy="3260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600" dirty="0">
                <a:solidFill>
                  <a:schemeClr val="tx2">
                    <a:lumMod val="75000"/>
                  </a:schemeClr>
                </a:solidFill>
              </a:rPr>
              <a:t>Comparison of Daniel’s results with his sister’s (November 2025):</a:t>
            </a:r>
          </a:p>
        </p:txBody>
      </p:sp>
      <p:sp>
        <p:nvSpPr>
          <p:cNvPr id="7" name="TextBox 6">
            <a:extLst>
              <a:ext uri="{FF2B5EF4-FFF2-40B4-BE49-F238E27FC236}">
                <a16:creationId xmlns:a16="http://schemas.microsoft.com/office/drawing/2014/main" id="{0A9FF438-C0A9-EE2F-298D-32F9065C7A5C}"/>
              </a:ext>
            </a:extLst>
          </p:cNvPr>
          <p:cNvSpPr txBox="1"/>
          <p:nvPr/>
        </p:nvSpPr>
        <p:spPr>
          <a:xfrm>
            <a:off x="419025" y="4415061"/>
            <a:ext cx="5399883" cy="1938992"/>
          </a:xfrm>
          <a:prstGeom prst="rect">
            <a:avLst/>
          </a:prstGeom>
          <a:noFill/>
        </p:spPr>
        <p:txBody>
          <a:bodyPr wrap="square">
            <a:spAutoFit/>
          </a:bodyPr>
          <a:lstStyle/>
          <a:p>
            <a:pPr algn="just"/>
            <a:r>
              <a:rPr lang="en-US" sz="1500" dirty="0">
                <a:solidFill>
                  <a:schemeClr val="tx2">
                    <a:lumMod val="75000"/>
                  </a:schemeClr>
                </a:solidFill>
              </a:rPr>
              <a:t>Listener responding is an area of strength for Daniel, but his rate of acquisition of targets requires more direct 1:1 teaching.</a:t>
            </a:r>
          </a:p>
          <a:p>
            <a:pPr algn="just"/>
            <a:r>
              <a:rPr lang="en-US" sz="1500" b="1" dirty="0">
                <a:solidFill>
                  <a:schemeClr val="tx2">
                    <a:lumMod val="75000"/>
                  </a:schemeClr>
                </a:solidFill>
              </a:rPr>
              <a:t>Strategies: </a:t>
            </a:r>
            <a:r>
              <a:rPr lang="en-US" sz="1500" dirty="0">
                <a:solidFill>
                  <a:schemeClr val="tx2">
                    <a:lumMod val="75000"/>
                  </a:schemeClr>
                </a:solidFill>
              </a:rPr>
              <a:t>During group instruction, staff will use a four-token visual board featuring rule reminders and a target reinforcer picture to promote in-seat behavior and an appropriate vocal volume. Daniel earns a token accompanied by behavior-specific praise on a one-minute fixed-interval schedule, earning access to a tacklebox reinforcer after collecting four tokens.</a:t>
            </a:r>
            <a:endParaRPr lang="en-US" sz="1500" dirty="0">
              <a:solidFill>
                <a:schemeClr val="tx2">
                  <a:lumMod val="75000"/>
                </a:schemeClr>
              </a:solidFill>
              <a:highlight>
                <a:srgbClr val="FFFF00"/>
              </a:highlight>
            </a:endParaRPr>
          </a:p>
        </p:txBody>
      </p:sp>
    </p:spTree>
    <p:extLst>
      <p:ext uri="{BB962C8B-B14F-4D97-AF65-F5344CB8AC3E}">
        <p14:creationId xmlns:p14="http://schemas.microsoft.com/office/powerpoint/2010/main" val="2540688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2017BFEF-6A66-EC54-785D-FC760242C3D4}"/>
              </a:ext>
            </a:extLst>
          </p:cNvPr>
          <p:cNvSpPr>
            <a:spLocks noGrp="1"/>
          </p:cNvSpPr>
          <p:nvPr>
            <p:ph type="body" sz="quarter" idx="11"/>
          </p:nvPr>
        </p:nvSpPr>
        <p:spPr>
          <a:xfrm>
            <a:off x="484471" y="1155032"/>
            <a:ext cx="11223058" cy="5534526"/>
          </a:xfrm>
        </p:spPr>
        <p:txBody>
          <a:bodyPr>
            <a:normAutofit lnSpcReduction="10000"/>
          </a:bodyPr>
          <a:lstStyle/>
          <a:p>
            <a:r>
              <a:rPr lang="en-US" sz="1600" b="1" dirty="0">
                <a:solidFill>
                  <a:schemeClr val="tx2">
                    <a:lumMod val="75000"/>
                  </a:schemeClr>
                </a:solidFill>
              </a:rPr>
              <a:t>Visual Sensory Seeking Behaviors (Hyposensitivity)</a:t>
            </a:r>
          </a:p>
          <a:p>
            <a:pPr marL="285750" lvl="0" indent="-285750">
              <a:buFont typeface="Arial" panose="020B0604020202020204" pitchFamily="34" charset="0"/>
              <a:buChar char="•"/>
            </a:pPr>
            <a:r>
              <a:rPr lang="en-US" sz="1600" dirty="0">
                <a:solidFill>
                  <a:schemeClr val="tx2">
                    <a:lumMod val="75000"/>
                  </a:schemeClr>
                </a:solidFill>
              </a:rPr>
              <a:t>Peripheral Visual Tracking (Looking out of the corner of his eyes): Actively seeks specific visual feedback (movement, light angles, or line alignment) using peripheral vision to process high-intensity visual input.</a:t>
            </a:r>
          </a:p>
          <a:p>
            <a:pPr marL="285750" lvl="0" indent="-285750">
              <a:buFont typeface="Arial" panose="020B0604020202020204" pitchFamily="34" charset="0"/>
              <a:buChar char="•"/>
            </a:pPr>
            <a:r>
              <a:rPr lang="en-US" sz="1600" dirty="0">
                <a:solidFill>
                  <a:schemeClr val="tx2">
                    <a:lumMod val="75000"/>
                  </a:schemeClr>
                </a:solidFill>
              </a:rPr>
              <a:t>Linear Alignment &amp; Organization (Item Line-Up): Engages in lining up toys or items to create structured, predictable visual order, helping him organize visual information when his environment feels overwhelming or under-stimulating.</a:t>
            </a:r>
          </a:p>
          <a:p>
            <a:pPr marL="285750" lvl="0" indent="-285750">
              <a:buFont typeface="Arial" panose="020B0604020202020204" pitchFamily="34" charset="0"/>
              <a:buChar char="•"/>
            </a:pPr>
            <a:r>
              <a:rPr lang="en-US" sz="1600" dirty="0">
                <a:solidFill>
                  <a:schemeClr val="tx2">
                    <a:lumMod val="75000"/>
                  </a:schemeClr>
                </a:solidFill>
              </a:rPr>
              <a:t>Inspecting Fine Details Close Up: Holding objects extremely close to the face/eyes to study intricate textures, tiny printing, or small seams.</a:t>
            </a:r>
          </a:p>
          <a:p>
            <a:pPr marL="285750" lvl="0" indent="-285750">
              <a:buFont typeface="Arial" panose="020B0604020202020204" pitchFamily="34" charset="0"/>
              <a:buChar char="•"/>
            </a:pPr>
            <a:r>
              <a:rPr lang="en-US" sz="1600" dirty="0">
                <a:solidFill>
                  <a:schemeClr val="tx2">
                    <a:lumMod val="75000"/>
                  </a:schemeClr>
                </a:solidFill>
              </a:rPr>
              <a:t>Rapid Visual Stimulation (Rapid Media Switching): When using screens or technology, he rapidly skips between short clips or fast-moving images. This indicates a desire for high-frequency visual stimulation and novelty to regulate his visual arousal level.</a:t>
            </a:r>
          </a:p>
          <a:p>
            <a:pPr algn="just"/>
            <a:endParaRPr lang="en-US" sz="1600" dirty="0">
              <a:solidFill>
                <a:schemeClr val="tx2">
                  <a:lumMod val="75000"/>
                </a:schemeClr>
              </a:solidFill>
            </a:endParaRPr>
          </a:p>
          <a:p>
            <a:r>
              <a:rPr lang="en-US" sz="1600" b="1" dirty="0">
                <a:solidFill>
                  <a:schemeClr val="tx2">
                    <a:lumMod val="75000"/>
                  </a:schemeClr>
                </a:solidFill>
              </a:rPr>
              <a:t>Visual Sensory Avoidant Behaviors (Hypersensitivity)</a:t>
            </a:r>
          </a:p>
          <a:p>
            <a:pPr marL="285750" indent="-285750">
              <a:buFont typeface="Arial" panose="020B0604020202020204" pitchFamily="34" charset="0"/>
              <a:buChar char="•"/>
            </a:pPr>
            <a:r>
              <a:rPr lang="en-US" sz="1600" dirty="0">
                <a:solidFill>
                  <a:schemeClr val="tx2">
                    <a:lumMod val="75000"/>
                  </a:schemeClr>
                </a:solidFill>
              </a:rPr>
              <a:t>Bright &amp; Flashing Light Sensitivity: Displays visual distress and avoidant responses when exposed to intense, unpredictable, or flashing light sources (e.g., dense traffic lights during nighttime holiday travel, major light shows like Hershey’s Christmas Light Show).</a:t>
            </a:r>
          </a:p>
          <a:p>
            <a:pPr marL="285750" indent="-285750">
              <a:buFont typeface="Arial" panose="020B0604020202020204" pitchFamily="34" charset="0"/>
              <a:buChar char="•"/>
            </a:pPr>
            <a:r>
              <a:rPr lang="en-US" sz="1600" dirty="0">
                <a:solidFill>
                  <a:schemeClr val="tx2">
                    <a:lumMod val="75000"/>
                  </a:schemeClr>
                </a:solidFill>
              </a:rPr>
              <a:t>Impact on Self-Regulation: When visual stimuli reach peak intensity, his system experiences overload, leading to distress, avoidance, or emotional escalation. In a classroom, high visual noise (busy bulletin boards, fluorescent lights) can mimic these overwhelming conditions.</a:t>
            </a:r>
          </a:p>
          <a:p>
            <a:pPr algn="just"/>
            <a:endParaRPr lang="en-US" sz="1600" dirty="0">
              <a:solidFill>
                <a:schemeClr val="tx2">
                  <a:lumMod val="75000"/>
                </a:schemeClr>
              </a:solidFill>
            </a:endParaRPr>
          </a:p>
          <a:p>
            <a:pPr algn="just"/>
            <a:r>
              <a:rPr lang="en-US" sz="1600" b="1" dirty="0">
                <a:solidFill>
                  <a:schemeClr val="tx2">
                    <a:lumMod val="75000"/>
                  </a:schemeClr>
                </a:solidFill>
              </a:rPr>
              <a:t>Visual Reset: </a:t>
            </a:r>
            <a:r>
              <a:rPr lang="en-US" sz="1600" dirty="0">
                <a:solidFill>
                  <a:schemeClr val="tx2">
                    <a:lumMod val="75000"/>
                  </a:schemeClr>
                </a:solidFill>
              </a:rPr>
              <a:t>Actively seeks dark or low-stimulation environments (such as walking into a dimly lit nap room or attempting to turn off light switches). This behavior shows he actively attempts to reduce visual overload to reset his nervous system.</a:t>
            </a:r>
          </a:p>
        </p:txBody>
      </p:sp>
      <p:sp>
        <p:nvSpPr>
          <p:cNvPr id="5" name="Text Placeholder 11">
            <a:extLst>
              <a:ext uri="{FF2B5EF4-FFF2-40B4-BE49-F238E27FC236}">
                <a16:creationId xmlns:a16="http://schemas.microsoft.com/office/drawing/2014/main" id="{74C09E04-0940-A524-4DBD-78B66BB5BFF2}"/>
              </a:ext>
            </a:extLst>
          </p:cNvPr>
          <p:cNvSpPr txBox="1">
            <a:spLocks/>
          </p:cNvSpPr>
          <p:nvPr/>
        </p:nvSpPr>
        <p:spPr>
          <a:xfrm>
            <a:off x="-133815" y="290848"/>
            <a:ext cx="9917281"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a:t>
            </a:r>
            <a:r>
              <a:rPr lang="en-US" sz="2800" u="sng" dirty="0">
                <a:solidFill>
                  <a:schemeClr val="accent1">
                    <a:lumMod val="75000"/>
                  </a:schemeClr>
                </a:solidFill>
                <a:latin typeface="+mn-lt"/>
              </a:rPr>
              <a:t>VISUAL</a:t>
            </a:r>
            <a:r>
              <a:rPr lang="en-US" sz="2800" u="sng" noProof="0" dirty="0">
                <a:solidFill>
                  <a:schemeClr val="accent1">
                    <a:lumMod val="75000"/>
                  </a:schemeClr>
                </a:solidFill>
                <a:latin typeface="+mn-lt"/>
              </a:rPr>
              <a:t> SENSORY PROFILE</a:t>
            </a:r>
          </a:p>
        </p:txBody>
      </p:sp>
      <p:sp>
        <p:nvSpPr>
          <p:cNvPr id="2" name="Text Placeholder 2">
            <a:extLst>
              <a:ext uri="{FF2B5EF4-FFF2-40B4-BE49-F238E27FC236}">
                <a16:creationId xmlns:a16="http://schemas.microsoft.com/office/drawing/2014/main" id="{8C053558-7122-9B00-6D09-A6B604760F27}"/>
              </a:ext>
            </a:extLst>
          </p:cNvPr>
          <p:cNvSpPr txBox="1">
            <a:spLocks/>
          </p:cNvSpPr>
          <p:nvPr/>
        </p:nvSpPr>
        <p:spPr>
          <a:xfrm>
            <a:off x="484471" y="749167"/>
            <a:ext cx="11223058" cy="553452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419" sz="1600" b="1" dirty="0">
                <a:solidFill>
                  <a:schemeClr val="tx2">
                    <a:lumMod val="75000"/>
                  </a:schemeClr>
                </a:solidFill>
              </a:rPr>
              <a:t>Last </a:t>
            </a:r>
            <a:r>
              <a:rPr lang="es-419" sz="1600" b="1" dirty="0" err="1">
                <a:solidFill>
                  <a:schemeClr val="tx2">
                    <a:lumMod val="75000"/>
                  </a:schemeClr>
                </a:solidFill>
              </a:rPr>
              <a:t>Ophthalmologist</a:t>
            </a:r>
            <a:r>
              <a:rPr lang="es-419" sz="1600" b="1" dirty="0">
                <a:solidFill>
                  <a:schemeClr val="tx2">
                    <a:lumMod val="75000"/>
                  </a:schemeClr>
                </a:solidFill>
              </a:rPr>
              <a:t> </a:t>
            </a:r>
            <a:r>
              <a:rPr lang="es-419" sz="1600" b="1" dirty="0" err="1">
                <a:solidFill>
                  <a:schemeClr val="tx2">
                    <a:lumMod val="75000"/>
                  </a:schemeClr>
                </a:solidFill>
              </a:rPr>
              <a:t>Exam</a:t>
            </a:r>
            <a:r>
              <a:rPr lang="es-419" sz="1600" b="1" dirty="0">
                <a:solidFill>
                  <a:schemeClr val="tx2">
                    <a:lumMod val="75000"/>
                  </a:schemeClr>
                </a:solidFill>
              </a:rPr>
              <a:t>: </a:t>
            </a:r>
            <a:r>
              <a:rPr lang="es-419" sz="1600" dirty="0">
                <a:solidFill>
                  <a:schemeClr val="tx2">
                    <a:lumMod val="75000"/>
                  </a:schemeClr>
                </a:solidFill>
              </a:rPr>
              <a:t>March 2026 – Normal </a:t>
            </a:r>
            <a:r>
              <a:rPr lang="es-419" sz="1600" dirty="0" err="1">
                <a:solidFill>
                  <a:schemeClr val="tx2">
                    <a:lumMod val="75000"/>
                  </a:schemeClr>
                </a:solidFill>
              </a:rPr>
              <a:t>development</a:t>
            </a:r>
            <a:r>
              <a:rPr lang="es-419" sz="1600" dirty="0">
                <a:solidFill>
                  <a:schemeClr val="tx2">
                    <a:lumMod val="75000"/>
                  </a:schemeClr>
                </a:solidFill>
              </a:rPr>
              <a:t> </a:t>
            </a:r>
            <a:r>
              <a:rPr lang="es-419" sz="1600" dirty="0" err="1">
                <a:solidFill>
                  <a:schemeClr val="tx2">
                    <a:lumMod val="75000"/>
                  </a:schemeClr>
                </a:solidFill>
              </a:rPr>
              <a:t>for</a:t>
            </a:r>
            <a:r>
              <a:rPr lang="es-419" sz="1600" dirty="0">
                <a:solidFill>
                  <a:schemeClr val="tx2">
                    <a:lumMod val="75000"/>
                  </a:schemeClr>
                </a:solidFill>
              </a:rPr>
              <a:t> </a:t>
            </a:r>
            <a:r>
              <a:rPr lang="es-419" sz="1600" dirty="0" err="1">
                <a:solidFill>
                  <a:schemeClr val="tx2">
                    <a:lumMod val="75000"/>
                  </a:schemeClr>
                </a:solidFill>
              </a:rPr>
              <a:t>his</a:t>
            </a:r>
            <a:r>
              <a:rPr lang="es-419" sz="1600" dirty="0">
                <a:solidFill>
                  <a:schemeClr val="tx2">
                    <a:lumMod val="75000"/>
                  </a:schemeClr>
                </a:solidFill>
              </a:rPr>
              <a:t> </a:t>
            </a:r>
            <a:r>
              <a:rPr lang="es-419" sz="1600" dirty="0" err="1">
                <a:solidFill>
                  <a:schemeClr val="tx2">
                    <a:lumMod val="75000"/>
                  </a:schemeClr>
                </a:solidFill>
              </a:rPr>
              <a:t>age</a:t>
            </a:r>
            <a:endParaRPr lang="en-US" sz="1600" dirty="0">
              <a:solidFill>
                <a:schemeClr val="tx2">
                  <a:lumMod val="75000"/>
                </a:schemeClr>
              </a:solidFill>
            </a:endParaRPr>
          </a:p>
        </p:txBody>
      </p:sp>
    </p:spTree>
    <p:extLst>
      <p:ext uri="{BB962C8B-B14F-4D97-AF65-F5344CB8AC3E}">
        <p14:creationId xmlns:p14="http://schemas.microsoft.com/office/powerpoint/2010/main" val="2342655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ADEA8-CC60-8320-2E61-4F39C893562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86310BF-8276-7411-11A0-DC5BA81C8794}"/>
              </a:ext>
            </a:extLst>
          </p:cNvPr>
          <p:cNvSpPr>
            <a:spLocks noGrp="1"/>
          </p:cNvSpPr>
          <p:nvPr>
            <p:ph type="body" sz="quarter" idx="11"/>
          </p:nvPr>
        </p:nvSpPr>
        <p:spPr>
          <a:xfrm>
            <a:off x="484471" y="837398"/>
            <a:ext cx="11223058" cy="5534526"/>
          </a:xfrm>
        </p:spPr>
        <p:txBody>
          <a:bodyPr>
            <a:normAutofit lnSpcReduction="10000"/>
          </a:bodyPr>
          <a:lstStyle/>
          <a:p>
            <a:pPr algn="just"/>
            <a:r>
              <a:rPr lang="en-US" sz="1600" b="1" u="sng" dirty="0">
                <a:solidFill>
                  <a:schemeClr val="tx2">
                    <a:lumMod val="75000"/>
                  </a:schemeClr>
                </a:solidFill>
              </a:rPr>
              <a:t>Toileting</a:t>
            </a:r>
          </a:p>
          <a:p>
            <a:pPr algn="just"/>
            <a:r>
              <a:rPr lang="en-US" sz="1600" b="1" dirty="0">
                <a:solidFill>
                  <a:schemeClr val="tx2">
                    <a:lumMod val="75000"/>
                  </a:schemeClr>
                </a:solidFill>
              </a:rPr>
              <a:t>Clinical / ABA Setting (Trellis Center):</a:t>
            </a:r>
          </a:p>
          <a:p>
            <a:pPr algn="just"/>
            <a:r>
              <a:rPr lang="en-US" sz="1600" i="1" dirty="0">
                <a:solidFill>
                  <a:schemeClr val="tx2">
                    <a:lumMod val="75000"/>
                  </a:schemeClr>
                </a:solidFill>
              </a:rPr>
              <a:t>Spontaneous Requests: </a:t>
            </a:r>
            <a:r>
              <a:rPr lang="en-US" sz="1600" dirty="0">
                <a:solidFill>
                  <a:schemeClr val="tx2">
                    <a:lumMod val="75000"/>
                  </a:schemeClr>
                </a:solidFill>
              </a:rPr>
              <a:t>Daniel independently requests the restroom an average of 1.4 times per day.</a:t>
            </a:r>
          </a:p>
          <a:p>
            <a:pPr algn="just"/>
            <a:r>
              <a:rPr lang="en-US" sz="1600" i="1" dirty="0">
                <a:solidFill>
                  <a:schemeClr val="tx2">
                    <a:lumMod val="75000"/>
                  </a:schemeClr>
                </a:solidFill>
              </a:rPr>
              <a:t>Scheduled Protocol: </a:t>
            </a:r>
            <a:r>
              <a:rPr lang="en-US" sz="1600" dirty="0">
                <a:solidFill>
                  <a:schemeClr val="tx2">
                    <a:lumMod val="75000"/>
                  </a:schemeClr>
                </a:solidFill>
              </a:rPr>
              <a:t>If Daniel has not spontaneously requested the restroom within a 2-hour window, therapists proactively place a bathroom break onto his visual schedule and lead him to the restroom.</a:t>
            </a:r>
          </a:p>
          <a:p>
            <a:pPr algn="just"/>
            <a:r>
              <a:rPr lang="en-US" sz="1600" dirty="0">
                <a:solidFill>
                  <a:schemeClr val="tx2">
                    <a:lumMod val="75000"/>
                  </a:schemeClr>
                </a:solidFill>
              </a:rPr>
              <a:t>Staff ensures Daniel flushes the toilet, washes his hands, and leaves the restroom with his pants on</a:t>
            </a:r>
          </a:p>
          <a:p>
            <a:pPr algn="just"/>
            <a:r>
              <a:rPr lang="en-US" sz="1600" i="1" dirty="0">
                <a:solidFill>
                  <a:schemeClr val="tx2">
                    <a:lumMod val="75000"/>
                  </a:schemeClr>
                </a:solidFill>
              </a:rPr>
              <a:t>Prompting Frequency: </a:t>
            </a:r>
            <a:r>
              <a:rPr lang="en-US" sz="1600" dirty="0">
                <a:solidFill>
                  <a:schemeClr val="tx2">
                    <a:lumMod val="75000"/>
                  </a:schemeClr>
                </a:solidFill>
              </a:rPr>
              <a:t>Clinicians initiate visual/verbal prompts approximately 2.5 times per day to ensure regular voiding and avoid accidents.</a:t>
            </a:r>
          </a:p>
          <a:p>
            <a:pPr algn="just"/>
            <a:endParaRPr lang="en-US" sz="1600" dirty="0">
              <a:solidFill>
                <a:schemeClr val="tx2">
                  <a:lumMod val="75000"/>
                </a:schemeClr>
              </a:solidFill>
            </a:endParaRPr>
          </a:p>
          <a:p>
            <a:pPr algn="just"/>
            <a:r>
              <a:rPr lang="en-US" sz="1600" b="1" dirty="0">
                <a:solidFill>
                  <a:schemeClr val="tx2">
                    <a:lumMod val="75000"/>
                  </a:schemeClr>
                </a:solidFill>
              </a:rPr>
              <a:t>Home Environment:</a:t>
            </a:r>
          </a:p>
          <a:p>
            <a:pPr algn="just"/>
            <a:r>
              <a:rPr lang="en-US" sz="1600" i="1" dirty="0">
                <a:solidFill>
                  <a:schemeClr val="tx2">
                    <a:lumMod val="75000"/>
                  </a:schemeClr>
                </a:solidFill>
              </a:rPr>
              <a:t>Initiation Needs: </a:t>
            </a:r>
            <a:r>
              <a:rPr lang="en-US" sz="1600" dirty="0">
                <a:solidFill>
                  <a:schemeClr val="tx2">
                    <a:lumMod val="75000"/>
                  </a:schemeClr>
                </a:solidFill>
              </a:rPr>
              <a:t>At home, Daniel relies heavily on external cues, requiring prompts to utilize the restroom 80% of the time.</a:t>
            </a:r>
          </a:p>
          <a:p>
            <a:pPr algn="just"/>
            <a:r>
              <a:rPr lang="en-US" sz="1600" i="1" dirty="0">
                <a:solidFill>
                  <a:schemeClr val="tx2">
                    <a:lumMod val="75000"/>
                  </a:schemeClr>
                </a:solidFill>
              </a:rPr>
              <a:t>Home Schedule: </a:t>
            </a:r>
            <a:r>
              <a:rPr lang="en-US" sz="1600" dirty="0">
                <a:solidFill>
                  <a:schemeClr val="tx2">
                    <a:lumMod val="75000"/>
                  </a:schemeClr>
                </a:solidFill>
              </a:rPr>
              <a:t>Caregivers maintain a strict interval-based schedule, prompting Daniel to attempt the restroom every 1.5 hours to prevent accidents and support routine building.</a:t>
            </a:r>
            <a:endParaRPr lang="en-US" sz="1600" dirty="0">
              <a:solidFill>
                <a:schemeClr val="tx2">
                  <a:lumMod val="75000"/>
                </a:schemeClr>
              </a:solidFill>
              <a:highlight>
                <a:srgbClr val="FFFF00"/>
              </a:highlight>
            </a:endParaRPr>
          </a:p>
          <a:p>
            <a:pPr algn="just"/>
            <a:endParaRPr lang="en-US" sz="1600" dirty="0">
              <a:solidFill>
                <a:schemeClr val="tx2">
                  <a:lumMod val="75000"/>
                </a:schemeClr>
              </a:solidFill>
              <a:highlight>
                <a:srgbClr val="FFFF00"/>
              </a:highlight>
            </a:endParaRPr>
          </a:p>
          <a:p>
            <a:pPr algn="just"/>
            <a:r>
              <a:rPr lang="en-US" sz="1600" b="1" u="sng" dirty="0">
                <a:solidFill>
                  <a:schemeClr val="tx2">
                    <a:lumMod val="75000"/>
                  </a:schemeClr>
                </a:solidFill>
              </a:rPr>
              <a:t>Mealtime Prompting</a:t>
            </a:r>
          </a:p>
          <a:p>
            <a:pPr algn="just"/>
            <a:r>
              <a:rPr lang="en-US" sz="1600" i="1" dirty="0">
                <a:solidFill>
                  <a:schemeClr val="tx2">
                    <a:lumMod val="75000"/>
                  </a:schemeClr>
                </a:solidFill>
              </a:rPr>
              <a:t>Attentional Impact: </a:t>
            </a:r>
            <a:r>
              <a:rPr lang="en-US" sz="1600" dirty="0">
                <a:solidFill>
                  <a:schemeClr val="tx2">
                    <a:lumMod val="75000"/>
                  </a:schemeClr>
                </a:solidFill>
              </a:rPr>
              <a:t>High distractibility leads to missed/skipped meals without direct adult prompting and oversight.</a:t>
            </a:r>
          </a:p>
          <a:p>
            <a:pPr algn="just"/>
            <a:r>
              <a:rPr lang="en-US" sz="1600" i="1" dirty="0">
                <a:solidFill>
                  <a:schemeClr val="tx2">
                    <a:lumMod val="75000"/>
                  </a:schemeClr>
                </a:solidFill>
              </a:rPr>
              <a:t>Behavioral Triggers: </a:t>
            </a:r>
            <a:r>
              <a:rPr lang="en-US" sz="1600" dirty="0">
                <a:solidFill>
                  <a:schemeClr val="tx2">
                    <a:lumMod val="75000"/>
                  </a:schemeClr>
                </a:solidFill>
              </a:rPr>
              <a:t>Hunger significantly escalates emotional dysregulation.</a:t>
            </a:r>
          </a:p>
          <a:p>
            <a:pPr algn="just"/>
            <a:r>
              <a:rPr lang="en-US" sz="1600" i="1" dirty="0">
                <a:solidFill>
                  <a:schemeClr val="tx2">
                    <a:lumMod val="75000"/>
                  </a:schemeClr>
                </a:solidFill>
              </a:rPr>
              <a:t>Behaviors linked to Hunger: </a:t>
            </a:r>
            <a:r>
              <a:rPr lang="en-US" sz="1600" dirty="0">
                <a:solidFill>
                  <a:schemeClr val="tx2">
                    <a:lumMod val="75000"/>
                  </a:schemeClr>
                </a:solidFill>
              </a:rPr>
              <a:t>Elopement, self-injury, general aggression, and peer-directed aggression.</a:t>
            </a:r>
          </a:p>
        </p:txBody>
      </p:sp>
      <p:sp>
        <p:nvSpPr>
          <p:cNvPr id="5" name="Text Placeholder 11">
            <a:extLst>
              <a:ext uri="{FF2B5EF4-FFF2-40B4-BE49-F238E27FC236}">
                <a16:creationId xmlns:a16="http://schemas.microsoft.com/office/drawing/2014/main" id="{9D22B1EA-169E-E5F6-19DA-51A86CC3C42A}"/>
              </a:ext>
            </a:extLst>
          </p:cNvPr>
          <p:cNvSpPr txBox="1">
            <a:spLocks/>
          </p:cNvSpPr>
          <p:nvPr/>
        </p:nvSpPr>
        <p:spPr>
          <a:xfrm>
            <a:off x="-133815" y="290848"/>
            <a:ext cx="9917281"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a:t>
            </a:r>
            <a:r>
              <a:rPr lang="en-US" sz="2800" u="sng" dirty="0">
                <a:solidFill>
                  <a:schemeClr val="accent1">
                    <a:lumMod val="75000"/>
                  </a:schemeClr>
                </a:solidFill>
                <a:latin typeface="+mn-lt"/>
              </a:rPr>
              <a:t>INTEROCEPTION</a:t>
            </a:r>
            <a:r>
              <a:rPr lang="en-US" sz="2800" u="sng" noProof="0" dirty="0">
                <a:solidFill>
                  <a:schemeClr val="accent1">
                    <a:lumMod val="75000"/>
                  </a:schemeClr>
                </a:solidFill>
                <a:latin typeface="+mn-lt"/>
              </a:rPr>
              <a:t> SENSORY PROFILE</a:t>
            </a:r>
          </a:p>
        </p:txBody>
      </p:sp>
      <p:sp>
        <p:nvSpPr>
          <p:cNvPr id="2" name="Text Placeholder 2">
            <a:extLst>
              <a:ext uri="{FF2B5EF4-FFF2-40B4-BE49-F238E27FC236}">
                <a16:creationId xmlns:a16="http://schemas.microsoft.com/office/drawing/2014/main" id="{17A9EBCC-EA79-86D5-15BB-6A03A3996F2F}"/>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spTree>
    <p:extLst>
      <p:ext uri="{BB962C8B-B14F-4D97-AF65-F5344CB8AC3E}">
        <p14:creationId xmlns:p14="http://schemas.microsoft.com/office/powerpoint/2010/main" val="165481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DCAA0-EC5F-721B-158E-F6696DA7AD0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41CF9E9-9CF2-5F43-B49E-BEA1B23FB285}"/>
              </a:ext>
            </a:extLst>
          </p:cNvPr>
          <p:cNvSpPr>
            <a:spLocks noGrp="1"/>
          </p:cNvSpPr>
          <p:nvPr>
            <p:ph type="body" sz="quarter" idx="11"/>
          </p:nvPr>
        </p:nvSpPr>
        <p:spPr>
          <a:xfrm>
            <a:off x="157212" y="4305613"/>
            <a:ext cx="11223058" cy="5107894"/>
          </a:xfrm>
        </p:spPr>
        <p:txBody>
          <a:bodyPr>
            <a:normAutofit/>
          </a:bodyPr>
          <a:lstStyle/>
          <a:p>
            <a:pPr algn="just"/>
            <a:r>
              <a:rPr lang="en-US" sz="1600" b="1" dirty="0">
                <a:solidFill>
                  <a:schemeClr val="tx2">
                    <a:lumMod val="75000"/>
                  </a:schemeClr>
                </a:solidFill>
              </a:rPr>
              <a:t>Trellis ABA – Forest Hill: </a:t>
            </a:r>
            <a:r>
              <a:rPr lang="en-US" sz="1600" dirty="0">
                <a:solidFill>
                  <a:schemeClr val="tx2">
                    <a:lumMod val="75000"/>
                  </a:schemeClr>
                </a:solidFill>
              </a:rPr>
              <a:t>Yellow Responses</a:t>
            </a:r>
          </a:p>
          <a:p>
            <a:pPr algn="just"/>
            <a:endParaRPr lang="en-US" sz="1600" dirty="0">
              <a:solidFill>
                <a:schemeClr val="tx2">
                  <a:lumMod val="75000"/>
                </a:schemeClr>
              </a:solidFill>
            </a:endParaRPr>
          </a:p>
          <a:p>
            <a:pPr algn="just"/>
            <a:r>
              <a:rPr lang="en-US" sz="1600" b="1" dirty="0">
                <a:solidFill>
                  <a:schemeClr val="tx2">
                    <a:lumMod val="75000"/>
                  </a:schemeClr>
                </a:solidFill>
              </a:rPr>
              <a:t>Parents: </a:t>
            </a:r>
            <a:r>
              <a:rPr lang="en-US" sz="1600" dirty="0">
                <a:solidFill>
                  <a:schemeClr val="tx2">
                    <a:lumMod val="75000"/>
                  </a:schemeClr>
                </a:solidFill>
              </a:rPr>
              <a:t>Green Responses</a:t>
            </a:r>
          </a:p>
        </p:txBody>
      </p:sp>
      <p:sp>
        <p:nvSpPr>
          <p:cNvPr id="5" name="Text Placeholder 11">
            <a:extLst>
              <a:ext uri="{FF2B5EF4-FFF2-40B4-BE49-F238E27FC236}">
                <a16:creationId xmlns:a16="http://schemas.microsoft.com/office/drawing/2014/main" id="{FF406EA4-9006-99A1-AD88-9A237DBC7BB9}"/>
              </a:ext>
            </a:extLst>
          </p:cNvPr>
          <p:cNvSpPr txBox="1">
            <a:spLocks/>
          </p:cNvSpPr>
          <p:nvPr/>
        </p:nvSpPr>
        <p:spPr>
          <a:xfrm>
            <a:off x="328198" y="295481"/>
            <a:ext cx="9917281"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a:t>
            </a:r>
            <a:r>
              <a:rPr lang="en-US" sz="2800" u="sng" dirty="0">
                <a:solidFill>
                  <a:schemeClr val="accent1">
                    <a:lumMod val="75000"/>
                  </a:schemeClr>
                </a:solidFill>
                <a:latin typeface="+mn-lt"/>
              </a:rPr>
              <a:t>Essentials for living assessment</a:t>
            </a:r>
            <a:endParaRPr lang="en-US" sz="2800" u="sng" noProof="0" dirty="0">
              <a:solidFill>
                <a:schemeClr val="accent1">
                  <a:lumMod val="75000"/>
                </a:schemeClr>
              </a:solidFill>
              <a:latin typeface="+mn-lt"/>
            </a:endParaRPr>
          </a:p>
        </p:txBody>
      </p:sp>
      <p:sp>
        <p:nvSpPr>
          <p:cNvPr id="2" name="Text Placeholder 2">
            <a:extLst>
              <a:ext uri="{FF2B5EF4-FFF2-40B4-BE49-F238E27FC236}">
                <a16:creationId xmlns:a16="http://schemas.microsoft.com/office/drawing/2014/main" id="{0B6D69D0-40F9-5A24-7EEC-FCE00479E15B}"/>
              </a:ext>
            </a:extLst>
          </p:cNvPr>
          <p:cNvSpPr txBox="1">
            <a:spLocks/>
          </p:cNvSpPr>
          <p:nvPr/>
        </p:nvSpPr>
        <p:spPr>
          <a:xfrm>
            <a:off x="636871" y="1075633"/>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pic>
        <p:nvPicPr>
          <p:cNvPr id="6" name="Picture 5">
            <a:extLst>
              <a:ext uri="{FF2B5EF4-FFF2-40B4-BE49-F238E27FC236}">
                <a16:creationId xmlns:a16="http://schemas.microsoft.com/office/drawing/2014/main" id="{AD4C3EC0-F70A-F7A0-C811-5F65FABDD771}"/>
              </a:ext>
            </a:extLst>
          </p:cNvPr>
          <p:cNvPicPr>
            <a:picLocks noChangeAspect="1"/>
          </p:cNvPicPr>
          <p:nvPr/>
        </p:nvPicPr>
        <p:blipFill>
          <a:blip r:embed="rId2"/>
          <a:srcRect t="4770"/>
          <a:stretch>
            <a:fillRect/>
          </a:stretch>
        </p:blipFill>
        <p:spPr>
          <a:xfrm>
            <a:off x="259201" y="850475"/>
            <a:ext cx="6959747" cy="3243209"/>
          </a:xfrm>
          <a:prstGeom prst="rect">
            <a:avLst/>
          </a:prstGeom>
        </p:spPr>
      </p:pic>
      <p:pic>
        <p:nvPicPr>
          <p:cNvPr id="8" name="Picture 7">
            <a:extLst>
              <a:ext uri="{FF2B5EF4-FFF2-40B4-BE49-F238E27FC236}">
                <a16:creationId xmlns:a16="http://schemas.microsoft.com/office/drawing/2014/main" id="{C289B14E-C225-FD33-4B20-E3FCAC4F0A22}"/>
              </a:ext>
            </a:extLst>
          </p:cNvPr>
          <p:cNvPicPr>
            <a:picLocks noChangeAspect="1"/>
          </p:cNvPicPr>
          <p:nvPr/>
        </p:nvPicPr>
        <p:blipFill>
          <a:blip r:embed="rId3"/>
          <a:srcRect t="4494"/>
          <a:stretch>
            <a:fillRect/>
          </a:stretch>
        </p:blipFill>
        <p:spPr>
          <a:xfrm>
            <a:off x="5216893" y="3867615"/>
            <a:ext cx="6306152" cy="2892392"/>
          </a:xfrm>
          <a:prstGeom prst="rect">
            <a:avLst/>
          </a:prstGeom>
        </p:spPr>
      </p:pic>
    </p:spTree>
    <p:extLst>
      <p:ext uri="{BB962C8B-B14F-4D97-AF65-F5344CB8AC3E}">
        <p14:creationId xmlns:p14="http://schemas.microsoft.com/office/powerpoint/2010/main" val="1634736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2EDF-3E4E-AF39-48E9-B92D0ACFEA1B}"/>
            </a:ext>
          </a:extLst>
        </p:cNvPr>
        <p:cNvGrpSpPr/>
        <p:nvPr/>
      </p:nvGrpSpPr>
      <p:grpSpPr>
        <a:xfrm>
          <a:off x="0" y="0"/>
          <a:ext cx="0" cy="0"/>
          <a:chOff x="0" y="0"/>
          <a:chExt cx="0" cy="0"/>
        </a:xfrm>
      </p:grpSpPr>
      <p:sp>
        <p:nvSpPr>
          <p:cNvPr id="5" name="Text Placeholder 11">
            <a:extLst>
              <a:ext uri="{FF2B5EF4-FFF2-40B4-BE49-F238E27FC236}">
                <a16:creationId xmlns:a16="http://schemas.microsoft.com/office/drawing/2014/main" id="{A57E4BF8-39B1-9834-A59B-06F57B265515}"/>
              </a:ext>
            </a:extLst>
          </p:cNvPr>
          <p:cNvSpPr txBox="1">
            <a:spLocks/>
          </p:cNvSpPr>
          <p:nvPr/>
        </p:nvSpPr>
        <p:spPr>
          <a:xfrm>
            <a:off x="0" y="407380"/>
            <a:ext cx="3430468"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VB MAPP</a:t>
            </a:r>
          </a:p>
        </p:txBody>
      </p:sp>
      <p:sp>
        <p:nvSpPr>
          <p:cNvPr id="2" name="Text Placeholder 2">
            <a:extLst>
              <a:ext uri="{FF2B5EF4-FFF2-40B4-BE49-F238E27FC236}">
                <a16:creationId xmlns:a16="http://schemas.microsoft.com/office/drawing/2014/main" id="{F44A73F0-606B-EBF1-35A3-C1E1D0E6C9CC}"/>
              </a:ext>
            </a:extLst>
          </p:cNvPr>
          <p:cNvSpPr txBox="1">
            <a:spLocks/>
          </p:cNvSpPr>
          <p:nvPr/>
        </p:nvSpPr>
        <p:spPr>
          <a:xfrm>
            <a:off x="781250" y="1195949"/>
            <a:ext cx="11223058" cy="25800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600" dirty="0">
              <a:solidFill>
                <a:schemeClr val="tx2">
                  <a:lumMod val="75000"/>
                </a:schemeClr>
              </a:solidFill>
            </a:endParaRPr>
          </a:p>
        </p:txBody>
      </p:sp>
      <p:pic>
        <p:nvPicPr>
          <p:cNvPr id="9" name="Picture 8">
            <a:extLst>
              <a:ext uri="{FF2B5EF4-FFF2-40B4-BE49-F238E27FC236}">
                <a16:creationId xmlns:a16="http://schemas.microsoft.com/office/drawing/2014/main" id="{B942C928-B308-AD04-02BA-D0BE77BA1275}"/>
              </a:ext>
            </a:extLst>
          </p:cNvPr>
          <p:cNvPicPr>
            <a:picLocks noChangeAspect="1"/>
          </p:cNvPicPr>
          <p:nvPr/>
        </p:nvPicPr>
        <p:blipFill>
          <a:blip r:embed="rId2"/>
          <a:stretch>
            <a:fillRect/>
          </a:stretch>
        </p:blipFill>
        <p:spPr>
          <a:xfrm>
            <a:off x="5108472" y="0"/>
            <a:ext cx="6015471" cy="6858000"/>
          </a:xfrm>
          <a:prstGeom prst="rect">
            <a:avLst/>
          </a:prstGeom>
        </p:spPr>
      </p:pic>
      <p:sp>
        <p:nvSpPr>
          <p:cNvPr id="11" name="Text Placeholder 2">
            <a:extLst>
              <a:ext uri="{FF2B5EF4-FFF2-40B4-BE49-F238E27FC236}">
                <a16:creationId xmlns:a16="http://schemas.microsoft.com/office/drawing/2014/main" id="{B6C5455B-1FA8-91C4-58AC-AE3904A1F3D3}"/>
              </a:ext>
            </a:extLst>
          </p:cNvPr>
          <p:cNvSpPr>
            <a:spLocks noGrp="1"/>
          </p:cNvSpPr>
          <p:nvPr>
            <p:ph type="body" sz="quarter" idx="11"/>
          </p:nvPr>
        </p:nvSpPr>
        <p:spPr>
          <a:xfrm>
            <a:off x="187692" y="1405289"/>
            <a:ext cx="4798194" cy="5120640"/>
          </a:xfrm>
        </p:spPr>
        <p:txBody>
          <a:bodyPr>
            <a:normAutofit lnSpcReduction="10000"/>
          </a:bodyPr>
          <a:lstStyle/>
          <a:p>
            <a:pPr algn="just"/>
            <a:r>
              <a:rPr lang="en-US" sz="1600" dirty="0">
                <a:solidFill>
                  <a:schemeClr val="tx2">
                    <a:lumMod val="75000"/>
                  </a:schemeClr>
                </a:solidFill>
              </a:rPr>
              <a:t>The VB Mapp skills breakdown:</a:t>
            </a:r>
          </a:p>
          <a:p>
            <a:pPr marL="285750" indent="-285750" algn="just">
              <a:buFont typeface="Arial" panose="020B0604020202020204" pitchFamily="34" charset="0"/>
              <a:buChar char="•"/>
            </a:pPr>
            <a:r>
              <a:rPr lang="en-US" sz="1600" dirty="0">
                <a:solidFill>
                  <a:schemeClr val="tx2">
                    <a:lumMod val="75000"/>
                  </a:schemeClr>
                </a:solidFill>
              </a:rPr>
              <a:t>The Level 1 is based on 0 to &gt;18 months</a:t>
            </a:r>
          </a:p>
          <a:p>
            <a:pPr marL="285750" indent="-285750" algn="just">
              <a:buFont typeface="Arial" panose="020B0604020202020204" pitchFamily="34" charset="0"/>
              <a:buChar char="•"/>
            </a:pPr>
            <a:r>
              <a:rPr lang="en-US" sz="1600" dirty="0">
                <a:solidFill>
                  <a:schemeClr val="tx2">
                    <a:lumMod val="75000"/>
                  </a:schemeClr>
                </a:solidFill>
              </a:rPr>
              <a:t>The Level 2 is based 9n skills for 18 to &gt;30 months</a:t>
            </a:r>
          </a:p>
          <a:p>
            <a:pPr marL="285750" indent="-285750" algn="just">
              <a:buFont typeface="Arial" panose="020B0604020202020204" pitchFamily="34" charset="0"/>
              <a:buChar char="•"/>
            </a:pPr>
            <a:r>
              <a:rPr lang="en-US" sz="1600" dirty="0">
                <a:solidFill>
                  <a:schemeClr val="tx2">
                    <a:lumMod val="75000"/>
                  </a:schemeClr>
                </a:solidFill>
              </a:rPr>
              <a:t>The Level 3 is based on skills for 30  to 48 months</a:t>
            </a:r>
          </a:p>
          <a:p>
            <a:pPr marL="285750" indent="-285750" algn="just">
              <a:buFont typeface="Arial" panose="020B0604020202020204" pitchFamily="34" charset="0"/>
              <a:buChar char="•"/>
            </a:pPr>
            <a:endParaRPr lang="en-US" sz="1600" b="1" dirty="0">
              <a:solidFill>
                <a:schemeClr val="tx2">
                  <a:lumMod val="75000"/>
                </a:schemeClr>
              </a:solidFill>
            </a:endParaRPr>
          </a:p>
          <a:p>
            <a:pPr algn="just"/>
            <a:r>
              <a:rPr lang="en-US" sz="1600" dirty="0">
                <a:solidFill>
                  <a:schemeClr val="tx2">
                    <a:lumMod val="75000"/>
                  </a:schemeClr>
                </a:solidFill>
              </a:rPr>
              <a:t>Daniel has strong skills development (Level 3) in:</a:t>
            </a:r>
          </a:p>
          <a:p>
            <a:pPr marL="285750" indent="-285750" algn="just">
              <a:buFont typeface="Arial" panose="020B0604020202020204" pitchFamily="34" charset="0"/>
              <a:buChar char="•"/>
            </a:pPr>
            <a:r>
              <a:rPr lang="en-US" sz="1600" dirty="0">
                <a:solidFill>
                  <a:schemeClr val="tx2">
                    <a:lumMod val="75000"/>
                  </a:schemeClr>
                </a:solidFill>
              </a:rPr>
              <a:t>Reading</a:t>
            </a:r>
          </a:p>
          <a:p>
            <a:pPr marL="285750" indent="-285750" algn="just">
              <a:buFont typeface="Arial" panose="020B0604020202020204" pitchFamily="34" charset="0"/>
              <a:buChar char="•"/>
            </a:pPr>
            <a:r>
              <a:rPr lang="en-US" sz="1600" dirty="0">
                <a:solidFill>
                  <a:schemeClr val="tx2">
                    <a:lumMod val="75000"/>
                  </a:schemeClr>
                </a:solidFill>
              </a:rPr>
              <a:t>Writing</a:t>
            </a:r>
          </a:p>
          <a:p>
            <a:pPr marL="285750" indent="-285750" algn="just">
              <a:buFont typeface="Arial" panose="020B0604020202020204" pitchFamily="34" charset="0"/>
              <a:buChar char="•"/>
            </a:pPr>
            <a:r>
              <a:rPr lang="en-US" sz="1600" dirty="0">
                <a:solidFill>
                  <a:schemeClr val="tx2">
                    <a:lumMod val="75000"/>
                  </a:schemeClr>
                </a:solidFill>
              </a:rPr>
              <a:t>Math</a:t>
            </a:r>
          </a:p>
          <a:p>
            <a:pPr marL="285750" indent="-285750" algn="just">
              <a:buFont typeface="Arial" panose="020B0604020202020204" pitchFamily="34" charset="0"/>
              <a:buChar char="•"/>
            </a:pPr>
            <a:endParaRPr lang="en-US" sz="1600" dirty="0">
              <a:solidFill>
                <a:schemeClr val="tx2">
                  <a:lumMod val="75000"/>
                </a:schemeClr>
              </a:solidFill>
            </a:endParaRPr>
          </a:p>
          <a:p>
            <a:pPr algn="just"/>
            <a:r>
              <a:rPr lang="en-US" sz="1600" dirty="0">
                <a:solidFill>
                  <a:schemeClr val="tx2">
                    <a:lumMod val="75000"/>
                  </a:schemeClr>
                </a:solidFill>
              </a:rPr>
              <a:t>Daniel is still developing skills (Level 2):</a:t>
            </a:r>
          </a:p>
          <a:p>
            <a:pPr marL="285750" indent="-285750" algn="just">
              <a:buFont typeface="Arial" panose="020B0604020202020204" pitchFamily="34" charset="0"/>
              <a:buChar char="•"/>
            </a:pPr>
            <a:r>
              <a:rPr lang="en-US" sz="1600" dirty="0">
                <a:solidFill>
                  <a:schemeClr val="tx2">
                    <a:lumMod val="75000"/>
                  </a:schemeClr>
                </a:solidFill>
              </a:rPr>
              <a:t>Social</a:t>
            </a:r>
          </a:p>
          <a:p>
            <a:pPr marL="285750" indent="-285750" algn="just">
              <a:buFont typeface="Arial" panose="020B0604020202020204" pitchFamily="34" charset="0"/>
              <a:buChar char="•"/>
            </a:pPr>
            <a:r>
              <a:rPr lang="en-US" sz="1600" dirty="0">
                <a:solidFill>
                  <a:schemeClr val="tx2">
                    <a:lumMod val="75000"/>
                  </a:schemeClr>
                </a:solidFill>
              </a:rPr>
              <a:t>Mand</a:t>
            </a:r>
          </a:p>
          <a:p>
            <a:pPr marL="285750" indent="-285750" algn="just">
              <a:buFont typeface="Arial" panose="020B0604020202020204" pitchFamily="34" charset="0"/>
              <a:buChar char="•"/>
            </a:pPr>
            <a:r>
              <a:rPr lang="en-US" sz="1600" dirty="0">
                <a:solidFill>
                  <a:schemeClr val="tx2">
                    <a:lumMod val="75000"/>
                  </a:schemeClr>
                </a:solidFill>
              </a:rPr>
              <a:t>Tact</a:t>
            </a:r>
          </a:p>
          <a:p>
            <a:pPr marL="285750" indent="-285750" algn="just">
              <a:buFont typeface="Arial" panose="020B0604020202020204" pitchFamily="34" charset="0"/>
              <a:buChar char="•"/>
            </a:pPr>
            <a:r>
              <a:rPr lang="en-US" sz="1600" dirty="0">
                <a:solidFill>
                  <a:schemeClr val="tx2">
                    <a:lumMod val="75000"/>
                  </a:schemeClr>
                </a:solidFill>
              </a:rPr>
              <a:t>Listening-Responding</a:t>
            </a:r>
          </a:p>
        </p:txBody>
      </p:sp>
    </p:spTree>
    <p:extLst>
      <p:ext uri="{BB962C8B-B14F-4D97-AF65-F5344CB8AC3E}">
        <p14:creationId xmlns:p14="http://schemas.microsoft.com/office/powerpoint/2010/main" val="3988048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3BFEC7-F32E-8480-FBA1-D6A84F52F7C9}"/>
              </a:ext>
            </a:extLst>
          </p:cNvPr>
          <p:cNvPicPr>
            <a:picLocks noChangeAspect="1"/>
          </p:cNvPicPr>
          <p:nvPr/>
        </p:nvPicPr>
        <p:blipFill>
          <a:blip r:embed="rId2"/>
          <a:stretch>
            <a:fillRect/>
          </a:stretch>
        </p:blipFill>
        <p:spPr>
          <a:xfrm>
            <a:off x="5497545" y="0"/>
            <a:ext cx="6527978" cy="6858000"/>
          </a:xfrm>
          <a:prstGeom prst="rect">
            <a:avLst/>
          </a:prstGeom>
        </p:spPr>
      </p:pic>
      <p:sp>
        <p:nvSpPr>
          <p:cNvPr id="7" name="Text Placeholder 11">
            <a:extLst>
              <a:ext uri="{FF2B5EF4-FFF2-40B4-BE49-F238E27FC236}">
                <a16:creationId xmlns:a16="http://schemas.microsoft.com/office/drawing/2014/main" id="{9A81E0D4-04AB-8D6A-8284-689CA181F3A6}"/>
              </a:ext>
            </a:extLst>
          </p:cNvPr>
          <p:cNvSpPr txBox="1">
            <a:spLocks/>
          </p:cNvSpPr>
          <p:nvPr/>
        </p:nvSpPr>
        <p:spPr>
          <a:xfrm>
            <a:off x="0" y="407380"/>
            <a:ext cx="3430468" cy="381190"/>
          </a:xfrm>
          <a:prstGeom prst="rect">
            <a:avLst/>
          </a:prstGeom>
        </p:spPr>
        <p:txBody>
          <a:bodyPr lIns="91440" tIns="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cap="all" spc="100" baseline="0">
                <a:solidFill>
                  <a:schemeClr val="bg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u="sng" noProof="0" dirty="0">
                <a:solidFill>
                  <a:schemeClr val="accent1">
                    <a:lumMod val="75000"/>
                  </a:schemeClr>
                </a:solidFill>
                <a:latin typeface="+mn-lt"/>
              </a:rPr>
              <a:t>DANIEL LEZAMA VB MAPP</a:t>
            </a:r>
          </a:p>
          <a:p>
            <a:pPr algn="ctr"/>
            <a:r>
              <a:rPr lang="en-US" sz="2800" u="sng" dirty="0">
                <a:solidFill>
                  <a:schemeClr val="accent1">
                    <a:lumMod val="75000"/>
                  </a:schemeClr>
                </a:solidFill>
                <a:latin typeface="+mn-lt"/>
              </a:rPr>
              <a:t>Language barriers</a:t>
            </a:r>
            <a:endParaRPr lang="en-US" sz="2800" u="sng" noProof="0" dirty="0">
              <a:solidFill>
                <a:schemeClr val="accent1">
                  <a:lumMod val="75000"/>
                </a:schemeClr>
              </a:solidFill>
              <a:latin typeface="+mn-lt"/>
            </a:endParaRPr>
          </a:p>
        </p:txBody>
      </p:sp>
      <p:sp>
        <p:nvSpPr>
          <p:cNvPr id="8" name="Text Placeholder 2">
            <a:extLst>
              <a:ext uri="{FF2B5EF4-FFF2-40B4-BE49-F238E27FC236}">
                <a16:creationId xmlns:a16="http://schemas.microsoft.com/office/drawing/2014/main" id="{702B0094-D60C-2604-8858-999FF8B4F089}"/>
              </a:ext>
            </a:extLst>
          </p:cNvPr>
          <p:cNvSpPr>
            <a:spLocks noGrp="1"/>
          </p:cNvSpPr>
          <p:nvPr>
            <p:ph type="body" sz="quarter" idx="11"/>
          </p:nvPr>
        </p:nvSpPr>
        <p:spPr>
          <a:xfrm>
            <a:off x="270043" y="1960967"/>
            <a:ext cx="4798194" cy="4362832"/>
          </a:xfrm>
        </p:spPr>
        <p:txBody>
          <a:bodyPr>
            <a:normAutofit/>
          </a:bodyPr>
          <a:lstStyle/>
          <a:p>
            <a:pPr marL="285750" indent="-285750" algn="just">
              <a:buFont typeface="Arial" panose="020B0604020202020204" pitchFamily="34" charset="0"/>
              <a:buChar char="•"/>
            </a:pPr>
            <a:endParaRPr lang="en-US" sz="1600" b="1" dirty="0">
              <a:solidFill>
                <a:schemeClr val="tx2">
                  <a:lumMod val="75000"/>
                </a:schemeClr>
              </a:solidFill>
            </a:endParaRPr>
          </a:p>
          <a:p>
            <a:pPr algn="just"/>
            <a:r>
              <a:rPr lang="en-US" sz="1600" dirty="0">
                <a:solidFill>
                  <a:schemeClr val="tx2">
                    <a:lumMod val="75000"/>
                  </a:schemeClr>
                </a:solidFill>
              </a:rPr>
              <a:t>Measures barriers for skills acquisition:</a:t>
            </a:r>
          </a:p>
          <a:p>
            <a:pPr algn="just"/>
            <a:endParaRPr lang="en-US" sz="1600" dirty="0">
              <a:solidFill>
                <a:schemeClr val="tx2">
                  <a:lumMod val="75000"/>
                </a:schemeClr>
              </a:solidFill>
            </a:endParaRPr>
          </a:p>
        </p:txBody>
      </p:sp>
      <p:graphicFrame>
        <p:nvGraphicFramePr>
          <p:cNvPr id="9" name="Table 8">
            <a:extLst>
              <a:ext uri="{FF2B5EF4-FFF2-40B4-BE49-F238E27FC236}">
                <a16:creationId xmlns:a16="http://schemas.microsoft.com/office/drawing/2014/main" id="{ECC4B667-3157-D27D-BF77-C75798A94786}"/>
              </a:ext>
            </a:extLst>
          </p:cNvPr>
          <p:cNvGraphicFramePr>
            <a:graphicFrameLocks noGrp="1"/>
          </p:cNvGraphicFramePr>
          <p:nvPr>
            <p:extLst>
              <p:ext uri="{D42A27DB-BD31-4B8C-83A1-F6EECF244321}">
                <p14:modId xmlns:p14="http://schemas.microsoft.com/office/powerpoint/2010/main" val="1456231797"/>
              </p:ext>
            </p:extLst>
          </p:nvPr>
        </p:nvGraphicFramePr>
        <p:xfrm>
          <a:off x="268665" y="2785900"/>
          <a:ext cx="5014226" cy="3742436"/>
        </p:xfrm>
        <a:graphic>
          <a:graphicData uri="http://schemas.openxmlformats.org/drawingml/2006/table">
            <a:tbl>
              <a:tblPr/>
              <a:tblGrid>
                <a:gridCol w="663608">
                  <a:extLst>
                    <a:ext uri="{9D8B030D-6E8A-4147-A177-3AD203B41FA5}">
                      <a16:colId xmlns:a16="http://schemas.microsoft.com/office/drawing/2014/main" val="3424364059"/>
                    </a:ext>
                  </a:extLst>
                </a:gridCol>
                <a:gridCol w="1010652">
                  <a:extLst>
                    <a:ext uri="{9D8B030D-6E8A-4147-A177-3AD203B41FA5}">
                      <a16:colId xmlns:a16="http://schemas.microsoft.com/office/drawing/2014/main" val="3701896953"/>
                    </a:ext>
                  </a:extLst>
                </a:gridCol>
                <a:gridCol w="3339966">
                  <a:extLst>
                    <a:ext uri="{9D8B030D-6E8A-4147-A177-3AD203B41FA5}">
                      <a16:colId xmlns:a16="http://schemas.microsoft.com/office/drawing/2014/main" val="2474963374"/>
                    </a:ext>
                  </a:extLst>
                </a:gridCol>
              </a:tblGrid>
              <a:tr h="491660">
                <a:tc>
                  <a:txBody>
                    <a:bodyPr/>
                    <a:lstStyle/>
                    <a:p>
                      <a:pPr>
                        <a:spcAft>
                          <a:spcPts val="2400"/>
                        </a:spcAft>
                        <a:buNone/>
                      </a:pPr>
                      <a:r>
                        <a:rPr lang="en-US" sz="1300" b="1">
                          <a:solidFill>
                            <a:srgbClr val="002060"/>
                          </a:solidFill>
                          <a:effectLst/>
                          <a:latin typeface="+mn-lt"/>
                        </a:rPr>
                        <a:t>Score</a:t>
                      </a:r>
                      <a:endParaRPr lang="en-US" sz="1300">
                        <a:solidFill>
                          <a:srgbClr val="002060"/>
                        </a:solidFill>
                        <a:effectLst/>
                        <a:latin typeface="+mn-lt"/>
                      </a:endParaRP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b="1">
                          <a:solidFill>
                            <a:srgbClr val="002060"/>
                          </a:solidFill>
                          <a:effectLst/>
                          <a:latin typeface="+mn-lt"/>
                        </a:rPr>
                        <a:t>Rating Level</a:t>
                      </a:r>
                      <a:endParaRPr lang="en-US" sz="1300">
                        <a:solidFill>
                          <a:srgbClr val="002060"/>
                        </a:solidFill>
                        <a:effectLst/>
                        <a:latin typeface="+mn-lt"/>
                      </a:endParaRP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b="1" dirty="0">
                          <a:solidFill>
                            <a:srgbClr val="002060"/>
                          </a:solidFill>
                          <a:effectLst/>
                          <a:latin typeface="+mn-lt"/>
                        </a:rPr>
                        <a:t>Action / Recommendation</a:t>
                      </a:r>
                      <a:endParaRPr lang="en-US" sz="1300" dirty="0">
                        <a:solidFill>
                          <a:srgbClr val="002060"/>
                        </a:solidFill>
                        <a:effectLst/>
                        <a:latin typeface="+mn-lt"/>
                      </a:endParaRP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312374746"/>
                  </a:ext>
                </a:extLst>
              </a:tr>
              <a:tr h="491660">
                <a:tc>
                  <a:txBody>
                    <a:bodyPr/>
                    <a:lstStyle/>
                    <a:p>
                      <a:pPr>
                        <a:spcAft>
                          <a:spcPts val="2400"/>
                        </a:spcAft>
                        <a:buNone/>
                      </a:pPr>
                      <a:r>
                        <a:rPr lang="en-US" sz="1300" b="1">
                          <a:solidFill>
                            <a:schemeClr val="tx2">
                              <a:lumMod val="75000"/>
                            </a:schemeClr>
                          </a:solidFill>
                          <a:effectLst/>
                          <a:latin typeface="+mn-lt"/>
                        </a:rPr>
                        <a:t>0</a:t>
                      </a:r>
                      <a:endParaRPr lang="en-US" sz="1300">
                        <a:solidFill>
                          <a:schemeClr val="tx2">
                            <a:lumMod val="75000"/>
                          </a:schemeClr>
                        </a:solidFill>
                        <a:effectLst/>
                        <a:latin typeface="+mn-lt"/>
                      </a:endParaRP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a:solidFill>
                            <a:schemeClr val="tx2">
                              <a:lumMod val="75000"/>
                            </a:schemeClr>
                          </a:solidFill>
                          <a:effectLst/>
                          <a:latin typeface="+mn-lt"/>
                        </a:rPr>
                        <a:t>No Barrier</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dirty="0">
                          <a:solidFill>
                            <a:schemeClr val="tx2">
                              <a:lumMod val="75000"/>
                            </a:schemeClr>
                          </a:solidFill>
                          <a:effectLst/>
                          <a:latin typeface="+mn-lt"/>
                        </a:rPr>
                        <a:t>No intervention needed; proceed with standard programming.</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230046003"/>
                  </a:ext>
                </a:extLst>
              </a:tr>
              <a:tr h="684048">
                <a:tc>
                  <a:txBody>
                    <a:bodyPr/>
                    <a:lstStyle/>
                    <a:p>
                      <a:pPr>
                        <a:spcAft>
                          <a:spcPts val="2400"/>
                        </a:spcAft>
                        <a:buNone/>
                      </a:pPr>
                      <a:r>
                        <a:rPr lang="en-US" sz="1300" b="1">
                          <a:solidFill>
                            <a:schemeClr val="tx2">
                              <a:lumMod val="75000"/>
                            </a:schemeClr>
                          </a:solidFill>
                          <a:effectLst/>
                          <a:latin typeface="+mn-lt"/>
                        </a:rPr>
                        <a:t>1</a:t>
                      </a:r>
                      <a:endParaRPr lang="en-US" sz="1300">
                        <a:solidFill>
                          <a:schemeClr val="tx2">
                            <a:lumMod val="75000"/>
                          </a:schemeClr>
                        </a:solidFill>
                        <a:effectLst/>
                        <a:latin typeface="+mn-lt"/>
                      </a:endParaRP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a:solidFill>
                            <a:schemeClr val="tx2">
                              <a:lumMod val="75000"/>
                            </a:schemeClr>
                          </a:solidFill>
                          <a:effectLst/>
                          <a:latin typeface="+mn-lt"/>
                        </a:rPr>
                        <a:t>Mild</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dirty="0">
                          <a:solidFill>
                            <a:schemeClr val="tx2">
                              <a:lumMod val="75000"/>
                            </a:schemeClr>
                          </a:solidFill>
                          <a:effectLst/>
                          <a:latin typeface="+mn-lt"/>
                        </a:rPr>
                        <a:t>Monitor; manage using general classroom/clinic teaching strategies.</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745423371"/>
                  </a:ext>
                </a:extLst>
              </a:tr>
              <a:tr h="684048">
                <a:tc>
                  <a:txBody>
                    <a:bodyPr/>
                    <a:lstStyle/>
                    <a:p>
                      <a:pPr>
                        <a:spcAft>
                          <a:spcPts val="2400"/>
                        </a:spcAft>
                        <a:buNone/>
                      </a:pPr>
                      <a:r>
                        <a:rPr lang="en-US" sz="1300" b="1">
                          <a:solidFill>
                            <a:schemeClr val="tx2">
                              <a:lumMod val="75000"/>
                            </a:schemeClr>
                          </a:solidFill>
                          <a:effectLst/>
                          <a:latin typeface="+mn-lt"/>
                        </a:rPr>
                        <a:t>2</a:t>
                      </a:r>
                      <a:endParaRPr lang="en-US" sz="1300">
                        <a:solidFill>
                          <a:schemeClr val="tx2">
                            <a:lumMod val="75000"/>
                          </a:schemeClr>
                        </a:solidFill>
                        <a:effectLst/>
                        <a:latin typeface="+mn-lt"/>
                      </a:endParaRP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a:solidFill>
                            <a:schemeClr val="tx2">
                              <a:lumMod val="75000"/>
                            </a:schemeClr>
                          </a:solidFill>
                          <a:effectLst/>
                          <a:latin typeface="+mn-lt"/>
                        </a:rPr>
                        <a:t>Moderate</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a:solidFill>
                            <a:schemeClr val="tx2">
                              <a:lumMod val="75000"/>
                            </a:schemeClr>
                          </a:solidFill>
                          <a:effectLst/>
                          <a:latin typeface="+mn-lt"/>
                        </a:rPr>
                        <a:t>Implement targeted teaching adaptations and increased reinforcement.</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1241987229"/>
                  </a:ext>
                </a:extLst>
              </a:tr>
              <a:tr h="684048">
                <a:tc>
                  <a:txBody>
                    <a:bodyPr/>
                    <a:lstStyle/>
                    <a:p>
                      <a:pPr>
                        <a:spcAft>
                          <a:spcPts val="2400"/>
                        </a:spcAft>
                        <a:buNone/>
                      </a:pPr>
                      <a:r>
                        <a:rPr lang="en-US" sz="1300" b="1">
                          <a:solidFill>
                            <a:schemeClr val="tx2">
                              <a:lumMod val="75000"/>
                            </a:schemeClr>
                          </a:solidFill>
                          <a:effectLst/>
                          <a:latin typeface="+mn-lt"/>
                        </a:rPr>
                        <a:t>3</a:t>
                      </a:r>
                      <a:endParaRPr lang="en-US" sz="1300">
                        <a:solidFill>
                          <a:schemeClr val="tx2">
                            <a:lumMod val="75000"/>
                          </a:schemeClr>
                        </a:solidFill>
                        <a:effectLst/>
                        <a:latin typeface="+mn-lt"/>
                      </a:endParaRP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a:solidFill>
                            <a:schemeClr val="tx2">
                              <a:lumMod val="75000"/>
                            </a:schemeClr>
                          </a:solidFill>
                          <a:effectLst/>
                          <a:latin typeface="+mn-lt"/>
                        </a:rPr>
                        <a:t>Persistent</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dirty="0">
                          <a:solidFill>
                            <a:schemeClr val="tx2">
                              <a:lumMod val="75000"/>
                            </a:schemeClr>
                          </a:solidFill>
                          <a:effectLst/>
                          <a:latin typeface="+mn-lt"/>
                        </a:rPr>
                        <a:t>Develop specific barrier reduction goals / formal intervention strategies.</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94736611"/>
                  </a:ext>
                </a:extLst>
              </a:tr>
              <a:tr h="684048">
                <a:tc>
                  <a:txBody>
                    <a:bodyPr/>
                    <a:lstStyle/>
                    <a:p>
                      <a:pPr>
                        <a:spcAft>
                          <a:spcPts val="2400"/>
                        </a:spcAft>
                        <a:buNone/>
                      </a:pPr>
                      <a:r>
                        <a:rPr lang="en-US" sz="1300" b="1">
                          <a:solidFill>
                            <a:schemeClr val="tx2">
                              <a:lumMod val="75000"/>
                            </a:schemeClr>
                          </a:solidFill>
                          <a:effectLst/>
                          <a:latin typeface="+mn-lt"/>
                        </a:rPr>
                        <a:t>4</a:t>
                      </a:r>
                      <a:endParaRPr lang="en-US" sz="1300">
                        <a:solidFill>
                          <a:schemeClr val="tx2">
                            <a:lumMod val="75000"/>
                          </a:schemeClr>
                        </a:solidFill>
                        <a:effectLst/>
                        <a:latin typeface="+mn-lt"/>
                      </a:endParaRP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a:solidFill>
                            <a:schemeClr val="tx2">
                              <a:lumMod val="75000"/>
                            </a:schemeClr>
                          </a:solidFill>
                          <a:effectLst/>
                          <a:latin typeface="+mn-lt"/>
                        </a:rPr>
                        <a:t>Severe</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300" dirty="0">
                          <a:solidFill>
                            <a:schemeClr val="tx2">
                              <a:lumMod val="75000"/>
                            </a:schemeClr>
                          </a:solidFill>
                          <a:effectLst/>
                          <a:latin typeface="+mn-lt"/>
                        </a:rPr>
                        <a:t>High-priority focus; conduct FBA/BIP and prioritize barrier reduction.</a:t>
                      </a:r>
                    </a:p>
                  </a:txBody>
                  <a:tcPr marL="80162" marR="80162" marT="53441" marB="53441"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208474362"/>
                  </a:ext>
                </a:extLst>
              </a:tr>
            </a:tbl>
          </a:graphicData>
        </a:graphic>
      </p:graphicFrame>
    </p:spTree>
    <p:extLst>
      <p:ext uri="{BB962C8B-B14F-4D97-AF65-F5344CB8AC3E}">
        <p14:creationId xmlns:p14="http://schemas.microsoft.com/office/powerpoint/2010/main" val="554905250"/>
      </p:ext>
    </p:extLst>
  </p:cSld>
  <p:clrMapOvr>
    <a:masterClrMapping/>
  </p:clrMapOvr>
</p:sld>
</file>

<file path=ppt/theme/theme1.xml><?xml version="1.0" encoding="utf-8"?>
<a:theme xmlns:a="http://schemas.openxmlformats.org/drawingml/2006/main" name="Office Theme">
  <a:themeElements>
    <a:clrScheme name="back to school">
      <a:dk1>
        <a:sysClr val="windowText" lastClr="000000"/>
      </a:dk1>
      <a:lt1>
        <a:sysClr val="window" lastClr="FFFFFF"/>
      </a:lt1>
      <a:dk2>
        <a:srgbClr val="445EA2"/>
      </a:dk2>
      <a:lt2>
        <a:srgbClr val="EBEBEB"/>
      </a:lt2>
      <a:accent1>
        <a:srgbClr val="4495A2"/>
      </a:accent1>
      <a:accent2>
        <a:srgbClr val="7CA655"/>
      </a:accent2>
      <a:accent3>
        <a:srgbClr val="DFB240"/>
      </a:accent3>
      <a:accent4>
        <a:srgbClr val="DF8C40"/>
      </a:accent4>
      <a:accent5>
        <a:srgbClr val="DF5D40"/>
      </a:accent5>
      <a:accent6>
        <a:srgbClr val="8760AD"/>
      </a:accent6>
      <a:hlink>
        <a:srgbClr val="DF5D40"/>
      </a:hlink>
      <a:folHlink>
        <a:srgbClr val="8760AD"/>
      </a:folHlink>
    </a:clrScheme>
    <a:fontScheme name="Custom 30">
      <a:majorFont>
        <a:latin typeface="Kristen ITC"/>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HousePresentation_Elementary_Win32_JB_v2" id="{76CC1F8F-1616-4FD5-B5D9-5288357CAB76}" vid="{CCFA5B03-57D1-4BF3-98DD-85D1A7F0AA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04EE7CA-01E4-4C36-A155-A254FEC02701}">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28431A9B-4B87-4F2F-AB9E-CAE6A6729B86}">
  <ds:schemaRefs>
    <ds:schemaRef ds:uri="http://schemas.microsoft.com/sharepoint/v3/contenttype/forms"/>
  </ds:schemaRefs>
</ds:datastoreItem>
</file>

<file path=customXml/itemProps2.xml><?xml version="1.0" encoding="utf-8"?>
<ds:datastoreItem xmlns:ds="http://schemas.openxmlformats.org/officeDocument/2006/customXml" ds:itemID="{60F07EB6-DDE3-49D2-9047-A171C0D29C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4EED2D-C894-47C4-9CDD-55EC03B2713B}">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Open house presentation</Template>
  <TotalTime>5996</TotalTime>
  <Words>2375</Words>
  <Application>Microsoft Office PowerPoint</Application>
  <PresentationFormat>Widescreen</PresentationFormat>
  <Paragraphs>183</Paragraphs>
  <Slides>28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Aptos</vt:lpstr>
      <vt:lpstr>Arial</vt:lpstr>
      <vt:lpstr>Calibri</vt:lpstr>
      <vt:lpstr>Kristen ITC</vt:lpstr>
      <vt:lpstr>Quire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Claudette Lara-Lezama</dc:creator>
  <cp:lastModifiedBy>Claudette Lara-Lezama</cp:lastModifiedBy>
  <cp:revision>21</cp:revision>
  <dcterms:created xsi:type="dcterms:W3CDTF">2026-07-30T19:17:30Z</dcterms:created>
  <dcterms:modified xsi:type="dcterms:W3CDTF">2026-08-04T15:23:13Z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